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9"/>
  </p:notesMasterIdLst>
  <p:handoutMasterIdLst>
    <p:handoutMasterId r:id="rId60"/>
  </p:handoutMasterIdLst>
  <p:sldIdLst>
    <p:sldId id="853" r:id="rId2"/>
    <p:sldId id="1343" r:id="rId3"/>
    <p:sldId id="1296" r:id="rId4"/>
    <p:sldId id="1297" r:id="rId5"/>
    <p:sldId id="1298" r:id="rId6"/>
    <p:sldId id="1299" r:id="rId7"/>
    <p:sldId id="1314" r:id="rId8"/>
    <p:sldId id="1300" r:id="rId9"/>
    <p:sldId id="1316" r:id="rId10"/>
    <p:sldId id="1318" r:id="rId11"/>
    <p:sldId id="1320" r:id="rId12"/>
    <p:sldId id="1317" r:id="rId13"/>
    <p:sldId id="1321" r:id="rId14"/>
    <p:sldId id="1319" r:id="rId15"/>
    <p:sldId id="1322" r:id="rId16"/>
    <p:sldId id="1323" r:id="rId17"/>
    <p:sldId id="1324" r:id="rId18"/>
    <p:sldId id="1325" r:id="rId19"/>
    <p:sldId id="1326" r:id="rId20"/>
    <p:sldId id="1315" r:id="rId21"/>
    <p:sldId id="1301" r:id="rId22"/>
    <p:sldId id="1302" r:id="rId23"/>
    <p:sldId id="1309" r:id="rId24"/>
    <p:sldId id="1310" r:id="rId25"/>
    <p:sldId id="1303" r:id="rId26"/>
    <p:sldId id="1304" r:id="rId27"/>
    <p:sldId id="1308" r:id="rId28"/>
    <p:sldId id="1344" r:id="rId29"/>
    <p:sldId id="1345" r:id="rId30"/>
    <p:sldId id="1312" r:id="rId31"/>
    <p:sldId id="1313" r:id="rId32"/>
    <p:sldId id="1349" r:id="rId33"/>
    <p:sldId id="1350" r:id="rId34"/>
    <p:sldId id="1351" r:id="rId35"/>
    <p:sldId id="1346" r:id="rId36"/>
    <p:sldId id="1327" r:id="rId37"/>
    <p:sldId id="1328" r:id="rId38"/>
    <p:sldId id="1329" r:id="rId39"/>
    <p:sldId id="1330" r:id="rId40"/>
    <p:sldId id="1331" r:id="rId41"/>
    <p:sldId id="1332" r:id="rId42"/>
    <p:sldId id="1333" r:id="rId43"/>
    <p:sldId id="1334" r:id="rId44"/>
    <p:sldId id="1335" r:id="rId45"/>
    <p:sldId id="1347" r:id="rId46"/>
    <p:sldId id="1348" r:id="rId47"/>
    <p:sldId id="1337" r:id="rId48"/>
    <p:sldId id="1338" r:id="rId49"/>
    <p:sldId id="1339" r:id="rId50"/>
    <p:sldId id="1340" r:id="rId51"/>
    <p:sldId id="1342" r:id="rId52"/>
    <p:sldId id="1341" r:id="rId53"/>
    <p:sldId id="1353" r:id="rId54"/>
    <p:sldId id="1354" r:id="rId55"/>
    <p:sldId id="1355" r:id="rId56"/>
    <p:sldId id="1356" r:id="rId57"/>
    <p:sldId id="1357" r:id="rId58"/>
  </p:sldIdLst>
  <p:sldSz cx="9144000" cy="6858000" type="screen4x3"/>
  <p:notesSz cx="6781800" cy="9918700"/>
  <p:defaultTextStyle>
    <a:defPPr>
      <a:defRPr lang="de-DE"/>
    </a:defPPr>
    <a:lvl1pPr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CC9900"/>
    <a:srgbClr val="0000CC"/>
    <a:srgbClr val="FFFF99"/>
    <a:srgbClr val="FFCC99"/>
    <a:srgbClr val="FFCC66"/>
    <a:srgbClr val="FF0701"/>
    <a:srgbClr val="3333CC"/>
    <a:srgbClr val="52B1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00" autoAdjust="0"/>
    <p:restoredTop sz="90154" autoAdjust="0"/>
  </p:normalViewPr>
  <p:slideViewPr>
    <p:cSldViewPr>
      <p:cViewPr varScale="1">
        <p:scale>
          <a:sx n="110" d="100"/>
          <a:sy n="110" d="100"/>
        </p:scale>
        <p:origin x="-163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32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32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fld id="{E5A8AB54-7787-4AC4-BDC4-86C8883C3FFB}" type="slidenum">
              <a:rPr lang="en-US" altLang="de-DE"/>
              <a:pPr>
                <a:defRPr/>
              </a:pPr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20645465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42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1225" y="744538"/>
            <a:ext cx="4959350" cy="3719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7863" y="4711700"/>
            <a:ext cx="5426075" cy="446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fld id="{29CEF06C-B910-4FAD-A5E6-775894F8EE3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02598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917EFD-3C9F-4F81-B760-9000E55AF85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005611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7F6EFC-FC9D-4D19-8849-5E2A1F71622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819766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130175"/>
            <a:ext cx="2057400" cy="653891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30175"/>
            <a:ext cx="6019800" cy="6538913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01833A-3B55-4D9B-B178-5451B2B2B1D0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131434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D81A54-E60C-4E03-A5C6-08FAFB55BF6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63725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ABB0D5-BA17-432A-A083-5E9EB101FCD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722455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692150"/>
            <a:ext cx="4038600" cy="59769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692150"/>
            <a:ext cx="4038600" cy="59769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5F677-3C58-4D96-988C-15361F3C177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78087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64C323-AEB0-4F88-A9A5-750A8368DF8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762840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D9343-E757-473A-B365-895B83CA8D9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23136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DD45B8-53DB-4219-A026-0A728A62226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4175412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A39BF1-67B1-444F-97F9-F113A91F134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72233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E3BA4C-3508-49A6-A43E-A45DAA04756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06714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ChangeArrowheads="1"/>
          </p:cNvSpPr>
          <p:nvPr/>
        </p:nvSpPr>
        <p:spPr bwMode="auto">
          <a:xfrm>
            <a:off x="0" y="6813550"/>
            <a:ext cx="9144000" cy="7143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1027" name="Rectangle 8"/>
          <p:cNvSpPr>
            <a:spLocks noChangeArrowheads="1"/>
          </p:cNvSpPr>
          <p:nvPr/>
        </p:nvSpPr>
        <p:spPr bwMode="auto">
          <a:xfrm>
            <a:off x="0" y="0"/>
            <a:ext cx="9144000" cy="11588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87450" y="130175"/>
            <a:ext cx="749935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692150"/>
            <a:ext cx="8229600" cy="5976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endParaRPr lang="de-DE" altLang="de-DE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16913" y="6453188"/>
            <a:ext cx="792162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0CCB4AB-8E0F-44BD-A620-67E1C908652A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1034" name="Rectangle 14"/>
          <p:cNvSpPr>
            <a:spLocks noChangeArrowheads="1"/>
          </p:cNvSpPr>
          <p:nvPr/>
        </p:nvSpPr>
        <p:spPr bwMode="auto">
          <a:xfrm>
            <a:off x="0" y="549275"/>
            <a:ext cx="9144000" cy="7143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2" name="Textfeld 1"/>
          <p:cNvSpPr txBox="1"/>
          <p:nvPr/>
        </p:nvSpPr>
        <p:spPr>
          <a:xfrm>
            <a:off x="29658" y="6553200"/>
            <a:ext cx="21178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Design digitaler Schaltkreise</a:t>
            </a:r>
            <a:endParaRPr lang="de-DE" sz="1200" dirty="0"/>
          </a:p>
        </p:txBody>
      </p:sp>
      <p:pic>
        <p:nvPicPr>
          <p:cNvPr id="299011" name="Picture 3" descr="C:\Users\ivan\Desktop\logos\Logo_KIT_v7.pn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0" y="193865"/>
            <a:ext cx="685800" cy="312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altLang="de-DE" dirty="0" smtClean="0"/>
              <a:t>Design digitaler Schaltkreise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223421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10</a:t>
            </a:fld>
            <a:endParaRPr lang="de-DE" altLang="de-DE"/>
          </a:p>
        </p:txBody>
      </p:sp>
      <p:grpSp>
        <p:nvGrpSpPr>
          <p:cNvPr id="5" name="Gruppieren 4"/>
          <p:cNvGrpSpPr/>
          <p:nvPr/>
        </p:nvGrpSpPr>
        <p:grpSpPr>
          <a:xfrm>
            <a:off x="4607863" y="1981200"/>
            <a:ext cx="571500" cy="457200"/>
            <a:chOff x="1295400" y="4495800"/>
            <a:chExt cx="1143000" cy="914400"/>
          </a:xfrm>
        </p:grpSpPr>
        <p:cxnSp>
          <p:nvCxnSpPr>
            <p:cNvPr id="9" name="Gerade Verbindung 8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" name="Gerade Verbindung 9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" name="Bogen 10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3" name="Gerade Verbindung 12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4" name="Gruppieren 3"/>
          <p:cNvGrpSpPr/>
          <p:nvPr/>
        </p:nvGrpSpPr>
        <p:grpSpPr>
          <a:xfrm>
            <a:off x="5217463" y="1642533"/>
            <a:ext cx="1295400" cy="1786467"/>
            <a:chOff x="2743200" y="4648200"/>
            <a:chExt cx="1371600" cy="1981200"/>
          </a:xfrm>
        </p:grpSpPr>
        <p:sp>
          <p:nvSpPr>
            <p:cNvPr id="15" name="Bogen 14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6" name="Bogen 15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7" name="Gerade Verbindung 16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" name="Gerade Verbindung 17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9" name="Bogen 18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21" name="Gerade Verbindung 20"/>
          <p:cNvCxnSpPr/>
          <p:nvPr/>
        </p:nvCxnSpPr>
        <p:spPr bwMode="auto">
          <a:xfrm>
            <a:off x="5217463" y="2209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6" name="Gruppieren 25"/>
          <p:cNvGrpSpPr/>
          <p:nvPr/>
        </p:nvGrpSpPr>
        <p:grpSpPr>
          <a:xfrm>
            <a:off x="4607863" y="2667000"/>
            <a:ext cx="571500" cy="457200"/>
            <a:chOff x="1295400" y="4495800"/>
            <a:chExt cx="1143000" cy="914400"/>
          </a:xfrm>
        </p:grpSpPr>
        <p:cxnSp>
          <p:nvCxnSpPr>
            <p:cNvPr id="27" name="Gerade Verbindung 26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8" name="Gerade Verbindung 27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9" name="Bogen 28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0" name="Gerade Verbindung 29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31" name="Gerade Verbindung 30"/>
          <p:cNvCxnSpPr/>
          <p:nvPr/>
        </p:nvCxnSpPr>
        <p:spPr bwMode="auto">
          <a:xfrm>
            <a:off x="5217463" y="2895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2" name="Gruppieren 31"/>
          <p:cNvGrpSpPr/>
          <p:nvPr/>
        </p:nvGrpSpPr>
        <p:grpSpPr>
          <a:xfrm>
            <a:off x="3617263" y="2590800"/>
            <a:ext cx="758646" cy="1046238"/>
            <a:chOff x="2743200" y="4648200"/>
            <a:chExt cx="1371600" cy="1981200"/>
          </a:xfrm>
        </p:grpSpPr>
        <p:sp>
          <p:nvSpPr>
            <p:cNvPr id="33" name="Bogen 32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4" name="Bogen 33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5" name="Gerade Verbindung 34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6" name="Gerade Verbindung 35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7" name="Bogen 36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24" name="Gerade Verbindung 23"/>
          <p:cNvCxnSpPr/>
          <p:nvPr/>
        </p:nvCxnSpPr>
        <p:spPr bwMode="auto">
          <a:xfrm>
            <a:off x="4150663" y="2057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/>
          <p:nvPr/>
        </p:nvCxnSpPr>
        <p:spPr bwMode="auto">
          <a:xfrm>
            <a:off x="4150663" y="2362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 Verbindung 40"/>
          <p:cNvCxnSpPr/>
          <p:nvPr/>
        </p:nvCxnSpPr>
        <p:spPr bwMode="auto">
          <a:xfrm>
            <a:off x="4150663" y="2743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3312463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Gerade Verbindung 42"/>
          <p:cNvCxnSpPr/>
          <p:nvPr/>
        </p:nvCxnSpPr>
        <p:spPr bwMode="auto">
          <a:xfrm>
            <a:off x="3312463" y="3200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Ellipse 45"/>
          <p:cNvSpPr/>
          <p:nvPr/>
        </p:nvSpPr>
        <p:spPr bwMode="auto">
          <a:xfrm>
            <a:off x="6436663" y="2362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37" name="Gerade Verbindung 14336"/>
          <p:cNvCxnSpPr/>
          <p:nvPr/>
        </p:nvCxnSpPr>
        <p:spPr bwMode="auto">
          <a:xfrm>
            <a:off x="6741463" y="2514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>
            <a:off x="4379263" y="3124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4" name="Textfeld 93"/>
          <p:cNvSpPr txBox="1"/>
          <p:nvPr/>
        </p:nvSpPr>
        <p:spPr>
          <a:xfrm>
            <a:off x="4150663" y="1828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95" name="Textfeld 94"/>
          <p:cNvSpPr txBox="1"/>
          <p:nvPr/>
        </p:nvSpPr>
        <p:spPr>
          <a:xfrm>
            <a:off x="4150663" y="2133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96" name="Textfeld 95"/>
          <p:cNvSpPr txBox="1"/>
          <p:nvPr/>
        </p:nvSpPr>
        <p:spPr>
          <a:xfrm>
            <a:off x="4087345" y="25146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97" name="Textfeld 96"/>
          <p:cNvSpPr txBox="1"/>
          <p:nvPr/>
        </p:nvSpPr>
        <p:spPr>
          <a:xfrm>
            <a:off x="3375782" y="26670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98" name="Textfeld 97"/>
          <p:cNvSpPr txBox="1"/>
          <p:nvPr/>
        </p:nvSpPr>
        <p:spPr>
          <a:xfrm>
            <a:off x="3388663" y="29718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4344" name="Abgerundetes Rechteck 14343"/>
          <p:cNvSpPr/>
          <p:nvPr/>
        </p:nvSpPr>
        <p:spPr bwMode="auto">
          <a:xfrm>
            <a:off x="3007663" y="1600200"/>
            <a:ext cx="3810000" cy="20574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345" name="Textfeld 14344"/>
          <p:cNvSpPr txBox="1"/>
          <p:nvPr/>
        </p:nvSpPr>
        <p:spPr>
          <a:xfrm>
            <a:off x="3617263" y="1295400"/>
            <a:ext cx="14670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Gemischtes Gatter</a:t>
            </a:r>
            <a:endParaRPr lang="de-DE" dirty="0"/>
          </a:p>
        </p:txBody>
      </p:sp>
      <p:sp>
        <p:nvSpPr>
          <p:cNvPr id="6" name="Rechteck 5"/>
          <p:cNvSpPr/>
          <p:nvPr/>
        </p:nvSpPr>
        <p:spPr bwMode="auto">
          <a:xfrm>
            <a:off x="7543800" y="3352800"/>
            <a:ext cx="762000" cy="685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NMOS</a:t>
            </a:r>
          </a:p>
        </p:txBody>
      </p:sp>
      <p:cxnSp>
        <p:nvCxnSpPr>
          <p:cNvPr id="14" name="Gerade Verbindung 13"/>
          <p:cNvCxnSpPr>
            <a:stCxn id="6" idx="2"/>
          </p:cNvCxnSpPr>
          <p:nvPr/>
        </p:nvCxnSpPr>
        <p:spPr bwMode="auto">
          <a:xfrm>
            <a:off x="7924800" y="4038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Gerade Verbindung 24"/>
          <p:cNvCxnSpPr/>
          <p:nvPr/>
        </p:nvCxnSpPr>
        <p:spPr bwMode="auto">
          <a:xfrm flipH="1">
            <a:off x="7772400" y="4495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0" name="Rechteck 69"/>
          <p:cNvSpPr/>
          <p:nvPr/>
        </p:nvSpPr>
        <p:spPr bwMode="auto">
          <a:xfrm>
            <a:off x="7543800" y="2057400"/>
            <a:ext cx="762000" cy="685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/>
              <a:t>P</a:t>
            </a: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MOS</a:t>
            </a:r>
          </a:p>
        </p:txBody>
      </p:sp>
      <p:cxnSp>
        <p:nvCxnSpPr>
          <p:cNvPr id="14343" name="Gerade Verbindung 14342"/>
          <p:cNvCxnSpPr>
            <a:stCxn id="70" idx="2"/>
            <a:endCxn id="6" idx="0"/>
          </p:cNvCxnSpPr>
          <p:nvPr/>
        </p:nvCxnSpPr>
        <p:spPr bwMode="auto">
          <a:xfrm>
            <a:off x="7924800" y="2743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>
            <a:off x="7924800" y="16002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 flipH="1">
            <a:off x="7772400" y="1600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7" name="Gerade Verbindung 14346"/>
          <p:cNvCxnSpPr/>
          <p:nvPr/>
        </p:nvCxnSpPr>
        <p:spPr bwMode="auto">
          <a:xfrm>
            <a:off x="7924800" y="3048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547922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11</a:t>
            </a:fld>
            <a:endParaRPr lang="de-DE" altLang="de-DE"/>
          </a:p>
        </p:txBody>
      </p:sp>
      <p:grpSp>
        <p:nvGrpSpPr>
          <p:cNvPr id="5" name="Gruppieren 4"/>
          <p:cNvGrpSpPr/>
          <p:nvPr/>
        </p:nvGrpSpPr>
        <p:grpSpPr>
          <a:xfrm>
            <a:off x="4607863" y="1981200"/>
            <a:ext cx="571500" cy="457200"/>
            <a:chOff x="1295400" y="4495800"/>
            <a:chExt cx="1143000" cy="914400"/>
          </a:xfrm>
        </p:grpSpPr>
        <p:cxnSp>
          <p:nvCxnSpPr>
            <p:cNvPr id="9" name="Gerade Verbindung 8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" name="Gerade Verbindung 9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" name="Bogen 10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3" name="Gerade Verbindung 12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4" name="Gruppieren 3"/>
          <p:cNvGrpSpPr/>
          <p:nvPr/>
        </p:nvGrpSpPr>
        <p:grpSpPr>
          <a:xfrm>
            <a:off x="5217463" y="1642533"/>
            <a:ext cx="1295400" cy="1786467"/>
            <a:chOff x="2743200" y="4648200"/>
            <a:chExt cx="1371600" cy="1981200"/>
          </a:xfrm>
        </p:grpSpPr>
        <p:sp>
          <p:nvSpPr>
            <p:cNvPr id="15" name="Bogen 14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6" name="Bogen 15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7" name="Gerade Verbindung 16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" name="Gerade Verbindung 17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9" name="Bogen 18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21" name="Gerade Verbindung 20"/>
          <p:cNvCxnSpPr/>
          <p:nvPr/>
        </p:nvCxnSpPr>
        <p:spPr bwMode="auto">
          <a:xfrm>
            <a:off x="5217463" y="2209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6" name="Gruppieren 25"/>
          <p:cNvGrpSpPr/>
          <p:nvPr/>
        </p:nvGrpSpPr>
        <p:grpSpPr>
          <a:xfrm>
            <a:off x="4607863" y="2667000"/>
            <a:ext cx="571500" cy="457200"/>
            <a:chOff x="1295400" y="4495800"/>
            <a:chExt cx="1143000" cy="914400"/>
          </a:xfrm>
        </p:grpSpPr>
        <p:cxnSp>
          <p:nvCxnSpPr>
            <p:cNvPr id="27" name="Gerade Verbindung 26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8" name="Gerade Verbindung 27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9" name="Bogen 28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0" name="Gerade Verbindung 29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31" name="Gerade Verbindung 30"/>
          <p:cNvCxnSpPr/>
          <p:nvPr/>
        </p:nvCxnSpPr>
        <p:spPr bwMode="auto">
          <a:xfrm>
            <a:off x="5217463" y="2895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2" name="Gruppieren 31"/>
          <p:cNvGrpSpPr/>
          <p:nvPr/>
        </p:nvGrpSpPr>
        <p:grpSpPr>
          <a:xfrm>
            <a:off x="3617263" y="2590800"/>
            <a:ext cx="758646" cy="1046238"/>
            <a:chOff x="2743200" y="4648200"/>
            <a:chExt cx="1371600" cy="1981200"/>
          </a:xfrm>
        </p:grpSpPr>
        <p:sp>
          <p:nvSpPr>
            <p:cNvPr id="33" name="Bogen 32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4" name="Bogen 33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5" name="Gerade Verbindung 34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6" name="Gerade Verbindung 35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7" name="Bogen 36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24" name="Gerade Verbindung 23"/>
          <p:cNvCxnSpPr/>
          <p:nvPr/>
        </p:nvCxnSpPr>
        <p:spPr bwMode="auto">
          <a:xfrm>
            <a:off x="4150663" y="2057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/>
          <p:nvPr/>
        </p:nvCxnSpPr>
        <p:spPr bwMode="auto">
          <a:xfrm>
            <a:off x="4150663" y="2362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 Verbindung 40"/>
          <p:cNvCxnSpPr/>
          <p:nvPr/>
        </p:nvCxnSpPr>
        <p:spPr bwMode="auto">
          <a:xfrm>
            <a:off x="4150663" y="2743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3312463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Gerade Verbindung 42"/>
          <p:cNvCxnSpPr/>
          <p:nvPr/>
        </p:nvCxnSpPr>
        <p:spPr bwMode="auto">
          <a:xfrm>
            <a:off x="3312463" y="3200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Ellipse 45"/>
          <p:cNvSpPr/>
          <p:nvPr/>
        </p:nvSpPr>
        <p:spPr bwMode="auto">
          <a:xfrm>
            <a:off x="6436663" y="2362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37" name="Gerade Verbindung 14336"/>
          <p:cNvCxnSpPr/>
          <p:nvPr/>
        </p:nvCxnSpPr>
        <p:spPr bwMode="auto">
          <a:xfrm>
            <a:off x="6741463" y="2514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>
            <a:off x="4379263" y="3124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4" name="Textfeld 93"/>
          <p:cNvSpPr txBox="1"/>
          <p:nvPr/>
        </p:nvSpPr>
        <p:spPr>
          <a:xfrm>
            <a:off x="4150663" y="1828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95" name="Textfeld 94"/>
          <p:cNvSpPr txBox="1"/>
          <p:nvPr/>
        </p:nvSpPr>
        <p:spPr>
          <a:xfrm>
            <a:off x="4150663" y="2133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96" name="Textfeld 95"/>
          <p:cNvSpPr txBox="1"/>
          <p:nvPr/>
        </p:nvSpPr>
        <p:spPr>
          <a:xfrm>
            <a:off x="4087345" y="25146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97" name="Textfeld 96"/>
          <p:cNvSpPr txBox="1"/>
          <p:nvPr/>
        </p:nvSpPr>
        <p:spPr>
          <a:xfrm>
            <a:off x="3375782" y="26670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98" name="Textfeld 97"/>
          <p:cNvSpPr txBox="1"/>
          <p:nvPr/>
        </p:nvSpPr>
        <p:spPr>
          <a:xfrm>
            <a:off x="3388663" y="29718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4344" name="Abgerundetes Rechteck 14343"/>
          <p:cNvSpPr/>
          <p:nvPr/>
        </p:nvSpPr>
        <p:spPr bwMode="auto">
          <a:xfrm>
            <a:off x="3007663" y="1600200"/>
            <a:ext cx="3810000" cy="20574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345" name="Textfeld 14344"/>
          <p:cNvSpPr txBox="1"/>
          <p:nvPr/>
        </p:nvSpPr>
        <p:spPr>
          <a:xfrm>
            <a:off x="3617263" y="1295400"/>
            <a:ext cx="14670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Gemischtes Gatter</a:t>
            </a:r>
            <a:endParaRPr lang="de-DE" dirty="0"/>
          </a:p>
        </p:txBody>
      </p:sp>
      <p:sp>
        <p:nvSpPr>
          <p:cNvPr id="6" name="Rechteck 5"/>
          <p:cNvSpPr/>
          <p:nvPr/>
        </p:nvSpPr>
        <p:spPr bwMode="auto">
          <a:xfrm>
            <a:off x="7543800" y="3352800"/>
            <a:ext cx="762000" cy="685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NMOS</a:t>
            </a:r>
          </a:p>
        </p:txBody>
      </p:sp>
      <p:cxnSp>
        <p:nvCxnSpPr>
          <p:cNvPr id="14" name="Gerade Verbindung 13"/>
          <p:cNvCxnSpPr>
            <a:stCxn id="6" idx="2"/>
          </p:cNvCxnSpPr>
          <p:nvPr/>
        </p:nvCxnSpPr>
        <p:spPr bwMode="auto">
          <a:xfrm>
            <a:off x="7924800" y="4038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Gerade Verbindung 24"/>
          <p:cNvCxnSpPr/>
          <p:nvPr/>
        </p:nvCxnSpPr>
        <p:spPr bwMode="auto">
          <a:xfrm flipH="1">
            <a:off x="7772400" y="4495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0" name="Rechteck 69"/>
          <p:cNvSpPr/>
          <p:nvPr/>
        </p:nvSpPr>
        <p:spPr bwMode="auto">
          <a:xfrm>
            <a:off x="7543800" y="2057400"/>
            <a:ext cx="762000" cy="685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/>
              <a:t>P</a:t>
            </a: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MOS</a:t>
            </a:r>
          </a:p>
        </p:txBody>
      </p:sp>
      <p:cxnSp>
        <p:nvCxnSpPr>
          <p:cNvPr id="14343" name="Gerade Verbindung 14342"/>
          <p:cNvCxnSpPr>
            <a:stCxn id="70" idx="2"/>
            <a:endCxn id="6" idx="0"/>
          </p:cNvCxnSpPr>
          <p:nvPr/>
        </p:nvCxnSpPr>
        <p:spPr bwMode="auto">
          <a:xfrm>
            <a:off x="7924800" y="2743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>
            <a:off x="7924800" y="16002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 flipH="1">
            <a:off x="7772400" y="1600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7" name="Gerade Verbindung 14346"/>
          <p:cNvCxnSpPr/>
          <p:nvPr/>
        </p:nvCxnSpPr>
        <p:spPr bwMode="auto">
          <a:xfrm>
            <a:off x="7924800" y="3048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mit Pfeil 7"/>
          <p:cNvCxnSpPr/>
          <p:nvPr/>
        </p:nvCxnSpPr>
        <p:spPr bwMode="auto">
          <a:xfrm flipV="1">
            <a:off x="3124200" y="2743200"/>
            <a:ext cx="228600" cy="762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Gerade Verbindung mit Pfeil 53"/>
          <p:cNvCxnSpPr/>
          <p:nvPr/>
        </p:nvCxnSpPr>
        <p:spPr bwMode="auto">
          <a:xfrm flipV="1">
            <a:off x="3124200" y="2362200"/>
            <a:ext cx="228600" cy="762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mit Pfeil 19"/>
          <p:cNvCxnSpPr/>
          <p:nvPr/>
        </p:nvCxnSpPr>
        <p:spPr bwMode="auto">
          <a:xfrm>
            <a:off x="6705600" y="2133600"/>
            <a:ext cx="381000" cy="762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455564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12</a:t>
            </a:fld>
            <a:endParaRPr lang="de-DE" altLang="de-DE"/>
          </a:p>
        </p:txBody>
      </p:sp>
      <p:grpSp>
        <p:nvGrpSpPr>
          <p:cNvPr id="5" name="Gruppieren 4"/>
          <p:cNvGrpSpPr/>
          <p:nvPr/>
        </p:nvGrpSpPr>
        <p:grpSpPr>
          <a:xfrm>
            <a:off x="4607863" y="1981200"/>
            <a:ext cx="571500" cy="457200"/>
            <a:chOff x="1295400" y="4495800"/>
            <a:chExt cx="1143000" cy="914400"/>
          </a:xfrm>
        </p:grpSpPr>
        <p:cxnSp>
          <p:nvCxnSpPr>
            <p:cNvPr id="9" name="Gerade Verbindung 8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" name="Gerade Verbindung 9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" name="Bogen 10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3" name="Gerade Verbindung 12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4" name="Gruppieren 3"/>
          <p:cNvGrpSpPr/>
          <p:nvPr/>
        </p:nvGrpSpPr>
        <p:grpSpPr>
          <a:xfrm>
            <a:off x="5217463" y="1642533"/>
            <a:ext cx="1295400" cy="1786467"/>
            <a:chOff x="2743200" y="4648200"/>
            <a:chExt cx="1371600" cy="1981200"/>
          </a:xfrm>
        </p:grpSpPr>
        <p:sp>
          <p:nvSpPr>
            <p:cNvPr id="15" name="Bogen 14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6" name="Bogen 15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7" name="Gerade Verbindung 16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" name="Gerade Verbindung 17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9" name="Bogen 18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21" name="Gerade Verbindung 20"/>
          <p:cNvCxnSpPr/>
          <p:nvPr/>
        </p:nvCxnSpPr>
        <p:spPr bwMode="auto">
          <a:xfrm>
            <a:off x="5217463" y="2209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6" name="Gruppieren 25"/>
          <p:cNvGrpSpPr/>
          <p:nvPr/>
        </p:nvGrpSpPr>
        <p:grpSpPr>
          <a:xfrm>
            <a:off x="4607863" y="2667000"/>
            <a:ext cx="571500" cy="457200"/>
            <a:chOff x="1295400" y="4495800"/>
            <a:chExt cx="1143000" cy="914400"/>
          </a:xfrm>
        </p:grpSpPr>
        <p:cxnSp>
          <p:nvCxnSpPr>
            <p:cNvPr id="27" name="Gerade Verbindung 26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8" name="Gerade Verbindung 27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9" name="Bogen 28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0" name="Gerade Verbindung 29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31" name="Gerade Verbindung 30"/>
          <p:cNvCxnSpPr/>
          <p:nvPr/>
        </p:nvCxnSpPr>
        <p:spPr bwMode="auto">
          <a:xfrm>
            <a:off x="5217463" y="2895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2" name="Gruppieren 31"/>
          <p:cNvGrpSpPr/>
          <p:nvPr/>
        </p:nvGrpSpPr>
        <p:grpSpPr>
          <a:xfrm>
            <a:off x="3617263" y="2590800"/>
            <a:ext cx="758646" cy="1046238"/>
            <a:chOff x="2743200" y="4648200"/>
            <a:chExt cx="1371600" cy="1981200"/>
          </a:xfrm>
        </p:grpSpPr>
        <p:sp>
          <p:nvSpPr>
            <p:cNvPr id="33" name="Bogen 32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4" name="Bogen 33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5" name="Gerade Verbindung 34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6" name="Gerade Verbindung 35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7" name="Bogen 36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24" name="Gerade Verbindung 23"/>
          <p:cNvCxnSpPr/>
          <p:nvPr/>
        </p:nvCxnSpPr>
        <p:spPr bwMode="auto">
          <a:xfrm>
            <a:off x="4150663" y="2057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/>
          <p:nvPr/>
        </p:nvCxnSpPr>
        <p:spPr bwMode="auto">
          <a:xfrm>
            <a:off x="4150663" y="2362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 Verbindung 40"/>
          <p:cNvCxnSpPr/>
          <p:nvPr/>
        </p:nvCxnSpPr>
        <p:spPr bwMode="auto">
          <a:xfrm>
            <a:off x="4150663" y="2743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3312463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Gerade Verbindung 42"/>
          <p:cNvCxnSpPr/>
          <p:nvPr/>
        </p:nvCxnSpPr>
        <p:spPr bwMode="auto">
          <a:xfrm>
            <a:off x="3312463" y="3200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Ellipse 45"/>
          <p:cNvSpPr/>
          <p:nvPr/>
        </p:nvSpPr>
        <p:spPr bwMode="auto">
          <a:xfrm>
            <a:off x="6436663" y="2362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37" name="Gerade Verbindung 14336"/>
          <p:cNvCxnSpPr/>
          <p:nvPr/>
        </p:nvCxnSpPr>
        <p:spPr bwMode="auto">
          <a:xfrm>
            <a:off x="6741463" y="2514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>
            <a:off x="4379263" y="3124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4" name="Textfeld 93"/>
          <p:cNvSpPr txBox="1"/>
          <p:nvPr/>
        </p:nvSpPr>
        <p:spPr>
          <a:xfrm>
            <a:off x="4150663" y="1828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95" name="Textfeld 94"/>
          <p:cNvSpPr txBox="1"/>
          <p:nvPr/>
        </p:nvSpPr>
        <p:spPr>
          <a:xfrm>
            <a:off x="4150663" y="2133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96" name="Textfeld 95"/>
          <p:cNvSpPr txBox="1"/>
          <p:nvPr/>
        </p:nvSpPr>
        <p:spPr>
          <a:xfrm>
            <a:off x="4087345" y="25146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97" name="Textfeld 96"/>
          <p:cNvSpPr txBox="1"/>
          <p:nvPr/>
        </p:nvSpPr>
        <p:spPr>
          <a:xfrm>
            <a:off x="3375782" y="26670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98" name="Textfeld 97"/>
          <p:cNvSpPr txBox="1"/>
          <p:nvPr/>
        </p:nvSpPr>
        <p:spPr>
          <a:xfrm>
            <a:off x="3388663" y="29718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4344" name="Abgerundetes Rechteck 14343"/>
          <p:cNvSpPr/>
          <p:nvPr/>
        </p:nvSpPr>
        <p:spPr bwMode="auto">
          <a:xfrm>
            <a:off x="3007663" y="1600200"/>
            <a:ext cx="3810000" cy="20574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345" name="Textfeld 14344"/>
          <p:cNvSpPr txBox="1"/>
          <p:nvPr/>
        </p:nvSpPr>
        <p:spPr>
          <a:xfrm>
            <a:off x="3617263" y="1295400"/>
            <a:ext cx="14670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Gemischtes Gatter</a:t>
            </a:r>
            <a:endParaRPr lang="de-DE" dirty="0"/>
          </a:p>
        </p:txBody>
      </p:sp>
      <p:cxnSp>
        <p:nvCxnSpPr>
          <p:cNvPr id="7" name="Gerade Verbindung 6"/>
          <p:cNvCxnSpPr/>
          <p:nvPr/>
        </p:nvCxnSpPr>
        <p:spPr bwMode="auto">
          <a:xfrm flipH="1" flipV="1">
            <a:off x="5410200" y="5486400"/>
            <a:ext cx="1524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11"/>
          <p:cNvCxnSpPr/>
          <p:nvPr/>
        </p:nvCxnSpPr>
        <p:spPr bwMode="auto">
          <a:xfrm flipV="1">
            <a:off x="5562600" y="5105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Gerade Verbindung 108"/>
          <p:cNvCxnSpPr/>
          <p:nvPr/>
        </p:nvCxnSpPr>
        <p:spPr bwMode="auto">
          <a:xfrm flipV="1">
            <a:off x="5562600" y="5715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0" name="Gerade Verbindung 109"/>
          <p:cNvCxnSpPr/>
          <p:nvPr/>
        </p:nvCxnSpPr>
        <p:spPr bwMode="auto">
          <a:xfrm flipH="1" flipV="1">
            <a:off x="6019800" y="5486400"/>
            <a:ext cx="1524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" name="Gerade Verbindung 112"/>
          <p:cNvCxnSpPr/>
          <p:nvPr/>
        </p:nvCxnSpPr>
        <p:spPr bwMode="auto">
          <a:xfrm flipV="1">
            <a:off x="6172200" y="5105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Gerade Verbindung 113"/>
          <p:cNvCxnSpPr/>
          <p:nvPr/>
        </p:nvCxnSpPr>
        <p:spPr bwMode="auto">
          <a:xfrm flipV="1">
            <a:off x="6172200" y="5715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19"/>
          <p:cNvCxnSpPr/>
          <p:nvPr/>
        </p:nvCxnSpPr>
        <p:spPr bwMode="auto">
          <a:xfrm>
            <a:off x="5486400" y="6096000"/>
            <a:ext cx="1524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Gerade Verbindung 22"/>
          <p:cNvCxnSpPr/>
          <p:nvPr/>
        </p:nvCxnSpPr>
        <p:spPr bwMode="auto">
          <a:xfrm>
            <a:off x="5562600" y="51054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114"/>
          <p:cNvCxnSpPr/>
          <p:nvPr/>
        </p:nvCxnSpPr>
        <p:spPr bwMode="auto">
          <a:xfrm flipH="1" flipV="1">
            <a:off x="5410200" y="4495800"/>
            <a:ext cx="1524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Gerade Verbindung 115"/>
          <p:cNvCxnSpPr/>
          <p:nvPr/>
        </p:nvCxnSpPr>
        <p:spPr bwMode="auto">
          <a:xfrm flipV="1">
            <a:off x="5562600" y="4114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7" name="Gerade Verbindung 116"/>
          <p:cNvCxnSpPr/>
          <p:nvPr/>
        </p:nvCxnSpPr>
        <p:spPr bwMode="auto">
          <a:xfrm flipV="1">
            <a:off x="5562600" y="4724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Gerade Verbindung 117"/>
          <p:cNvCxnSpPr/>
          <p:nvPr/>
        </p:nvCxnSpPr>
        <p:spPr bwMode="auto">
          <a:xfrm flipH="1" flipV="1">
            <a:off x="6705600" y="5486400"/>
            <a:ext cx="1524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Gerade Verbindung 118"/>
          <p:cNvCxnSpPr/>
          <p:nvPr/>
        </p:nvCxnSpPr>
        <p:spPr bwMode="auto">
          <a:xfrm flipV="1">
            <a:off x="6858000" y="5105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Gerade Verbindung 119"/>
          <p:cNvCxnSpPr/>
          <p:nvPr/>
        </p:nvCxnSpPr>
        <p:spPr bwMode="auto">
          <a:xfrm flipV="1">
            <a:off x="6858000" y="5715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120"/>
          <p:cNvCxnSpPr/>
          <p:nvPr/>
        </p:nvCxnSpPr>
        <p:spPr bwMode="auto">
          <a:xfrm flipH="1" flipV="1">
            <a:off x="6705600" y="4495800"/>
            <a:ext cx="1524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Gerade Verbindung 121"/>
          <p:cNvCxnSpPr/>
          <p:nvPr/>
        </p:nvCxnSpPr>
        <p:spPr bwMode="auto">
          <a:xfrm flipV="1">
            <a:off x="6858000" y="4114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" name="Gerade Verbindung 122"/>
          <p:cNvCxnSpPr/>
          <p:nvPr/>
        </p:nvCxnSpPr>
        <p:spPr bwMode="auto">
          <a:xfrm flipV="1">
            <a:off x="6858000" y="4724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4" name="Rechteck 123"/>
          <p:cNvSpPr/>
          <p:nvPr/>
        </p:nvSpPr>
        <p:spPr bwMode="auto">
          <a:xfrm>
            <a:off x="7543800" y="3352800"/>
            <a:ext cx="762000" cy="685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NMOS</a:t>
            </a:r>
          </a:p>
        </p:txBody>
      </p:sp>
      <p:cxnSp>
        <p:nvCxnSpPr>
          <p:cNvPr id="125" name="Gerade Verbindung 124"/>
          <p:cNvCxnSpPr>
            <a:stCxn id="124" idx="2"/>
          </p:cNvCxnSpPr>
          <p:nvPr/>
        </p:nvCxnSpPr>
        <p:spPr bwMode="auto">
          <a:xfrm>
            <a:off x="7924800" y="4038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Gerade Verbindung 125"/>
          <p:cNvCxnSpPr/>
          <p:nvPr/>
        </p:nvCxnSpPr>
        <p:spPr bwMode="auto">
          <a:xfrm flipH="1">
            <a:off x="7772400" y="4495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7" name="Rechteck 126"/>
          <p:cNvSpPr/>
          <p:nvPr/>
        </p:nvSpPr>
        <p:spPr bwMode="auto">
          <a:xfrm>
            <a:off x="7543800" y="2057400"/>
            <a:ext cx="762000" cy="685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/>
              <a:t>P</a:t>
            </a: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MOS</a:t>
            </a:r>
          </a:p>
        </p:txBody>
      </p:sp>
      <p:cxnSp>
        <p:nvCxnSpPr>
          <p:cNvPr id="128" name="Gerade Verbindung 127"/>
          <p:cNvCxnSpPr>
            <a:stCxn id="127" idx="2"/>
            <a:endCxn id="124" idx="0"/>
          </p:cNvCxnSpPr>
          <p:nvPr/>
        </p:nvCxnSpPr>
        <p:spPr bwMode="auto">
          <a:xfrm>
            <a:off x="7924800" y="2743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Gerade Verbindung 128"/>
          <p:cNvCxnSpPr/>
          <p:nvPr/>
        </p:nvCxnSpPr>
        <p:spPr bwMode="auto">
          <a:xfrm>
            <a:off x="7924800" y="16002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0" name="Gerade Verbindung 129"/>
          <p:cNvCxnSpPr/>
          <p:nvPr/>
        </p:nvCxnSpPr>
        <p:spPr bwMode="auto">
          <a:xfrm flipH="1">
            <a:off x="7772400" y="1600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1" name="Gerade Verbindung 130"/>
          <p:cNvCxnSpPr/>
          <p:nvPr/>
        </p:nvCxnSpPr>
        <p:spPr bwMode="auto">
          <a:xfrm>
            <a:off x="7924800" y="3048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2" name="Gerade Verbindung 14341"/>
          <p:cNvCxnSpPr/>
          <p:nvPr/>
        </p:nvCxnSpPr>
        <p:spPr bwMode="auto">
          <a:xfrm>
            <a:off x="5486400" y="4114800"/>
            <a:ext cx="1905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43" name="Textfeld 14342"/>
          <p:cNvSpPr txBox="1"/>
          <p:nvPr/>
        </p:nvSpPr>
        <p:spPr>
          <a:xfrm>
            <a:off x="5105400" y="5486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135" name="Textfeld 134"/>
          <p:cNvSpPr txBox="1"/>
          <p:nvPr/>
        </p:nvSpPr>
        <p:spPr>
          <a:xfrm>
            <a:off x="5791200" y="5486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36" name="Textfeld 135"/>
          <p:cNvSpPr txBox="1"/>
          <p:nvPr/>
        </p:nvSpPr>
        <p:spPr>
          <a:xfrm>
            <a:off x="5118282" y="44958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137" name="Textfeld 136"/>
          <p:cNvSpPr txBox="1"/>
          <p:nvPr/>
        </p:nvSpPr>
        <p:spPr>
          <a:xfrm>
            <a:off x="6477000" y="5486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138" name="Textfeld 137"/>
          <p:cNvSpPr txBox="1"/>
          <p:nvPr/>
        </p:nvSpPr>
        <p:spPr>
          <a:xfrm>
            <a:off x="6553200" y="4648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4346" name="Ellipse 14345"/>
          <p:cNvSpPr/>
          <p:nvPr/>
        </p:nvSpPr>
        <p:spPr bwMode="auto">
          <a:xfrm>
            <a:off x="5029200" y="5029200"/>
            <a:ext cx="1295400" cy="1447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48" name="Gerade Verbindung mit Pfeil 14347"/>
          <p:cNvCxnSpPr/>
          <p:nvPr/>
        </p:nvCxnSpPr>
        <p:spPr bwMode="auto">
          <a:xfrm flipH="1" flipV="1">
            <a:off x="4114800" y="3505200"/>
            <a:ext cx="914400" cy="1905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50" name="Abgerundetes Rechteck 14349"/>
          <p:cNvSpPr/>
          <p:nvPr/>
        </p:nvSpPr>
        <p:spPr bwMode="auto">
          <a:xfrm>
            <a:off x="4724400" y="3810000"/>
            <a:ext cx="1676400" cy="28956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52" name="Gerade Verbindung mit Pfeil 14351"/>
          <p:cNvCxnSpPr/>
          <p:nvPr/>
        </p:nvCxnSpPr>
        <p:spPr bwMode="auto">
          <a:xfrm flipH="1" flipV="1">
            <a:off x="4876800" y="3200400"/>
            <a:ext cx="7620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5" name="Abgerundetes Rechteck 144"/>
          <p:cNvSpPr/>
          <p:nvPr/>
        </p:nvSpPr>
        <p:spPr bwMode="auto">
          <a:xfrm>
            <a:off x="6477000" y="3810000"/>
            <a:ext cx="609600" cy="28956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57" name="Gerade Verbindung mit Pfeil 14356"/>
          <p:cNvCxnSpPr/>
          <p:nvPr/>
        </p:nvCxnSpPr>
        <p:spPr bwMode="auto">
          <a:xfrm flipH="1" flipV="1">
            <a:off x="5181600" y="2362200"/>
            <a:ext cx="1295400" cy="1447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59" name="Textfeld 14358"/>
          <p:cNvSpPr txBox="1"/>
          <p:nvPr/>
        </p:nvSpPr>
        <p:spPr>
          <a:xfrm>
            <a:off x="7110668" y="3810000"/>
            <a:ext cx="4331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Out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21755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13</a:t>
            </a:fld>
            <a:endParaRPr lang="de-DE" altLang="de-DE"/>
          </a:p>
        </p:txBody>
      </p:sp>
      <p:grpSp>
        <p:nvGrpSpPr>
          <p:cNvPr id="5" name="Gruppieren 4"/>
          <p:cNvGrpSpPr/>
          <p:nvPr/>
        </p:nvGrpSpPr>
        <p:grpSpPr>
          <a:xfrm>
            <a:off x="4607863" y="1981200"/>
            <a:ext cx="571500" cy="457200"/>
            <a:chOff x="1295400" y="4495800"/>
            <a:chExt cx="1143000" cy="914400"/>
          </a:xfrm>
        </p:grpSpPr>
        <p:cxnSp>
          <p:nvCxnSpPr>
            <p:cNvPr id="9" name="Gerade Verbindung 8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" name="Gerade Verbindung 9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" name="Bogen 10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3" name="Gerade Verbindung 12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4" name="Gruppieren 3"/>
          <p:cNvGrpSpPr/>
          <p:nvPr/>
        </p:nvGrpSpPr>
        <p:grpSpPr>
          <a:xfrm>
            <a:off x="5217463" y="1642533"/>
            <a:ext cx="1295400" cy="1786467"/>
            <a:chOff x="2743200" y="4648200"/>
            <a:chExt cx="1371600" cy="1981200"/>
          </a:xfrm>
        </p:grpSpPr>
        <p:sp>
          <p:nvSpPr>
            <p:cNvPr id="15" name="Bogen 14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6" name="Bogen 15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7" name="Gerade Verbindung 16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" name="Gerade Verbindung 17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9" name="Bogen 18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21" name="Gerade Verbindung 20"/>
          <p:cNvCxnSpPr/>
          <p:nvPr/>
        </p:nvCxnSpPr>
        <p:spPr bwMode="auto">
          <a:xfrm>
            <a:off x="5217463" y="2209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6" name="Gruppieren 25"/>
          <p:cNvGrpSpPr/>
          <p:nvPr/>
        </p:nvGrpSpPr>
        <p:grpSpPr>
          <a:xfrm>
            <a:off x="4607863" y="2667000"/>
            <a:ext cx="571500" cy="457200"/>
            <a:chOff x="1295400" y="4495800"/>
            <a:chExt cx="1143000" cy="914400"/>
          </a:xfrm>
        </p:grpSpPr>
        <p:cxnSp>
          <p:nvCxnSpPr>
            <p:cNvPr id="27" name="Gerade Verbindung 26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8" name="Gerade Verbindung 27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9" name="Bogen 28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0" name="Gerade Verbindung 29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31" name="Gerade Verbindung 30"/>
          <p:cNvCxnSpPr/>
          <p:nvPr/>
        </p:nvCxnSpPr>
        <p:spPr bwMode="auto">
          <a:xfrm>
            <a:off x="5217463" y="2895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2" name="Gruppieren 31"/>
          <p:cNvGrpSpPr/>
          <p:nvPr/>
        </p:nvGrpSpPr>
        <p:grpSpPr>
          <a:xfrm>
            <a:off x="3617263" y="2590800"/>
            <a:ext cx="758646" cy="1046238"/>
            <a:chOff x="2743200" y="4648200"/>
            <a:chExt cx="1371600" cy="1981200"/>
          </a:xfrm>
        </p:grpSpPr>
        <p:sp>
          <p:nvSpPr>
            <p:cNvPr id="33" name="Bogen 32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4" name="Bogen 33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5" name="Gerade Verbindung 34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6" name="Gerade Verbindung 35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7" name="Bogen 36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24" name="Gerade Verbindung 23"/>
          <p:cNvCxnSpPr/>
          <p:nvPr/>
        </p:nvCxnSpPr>
        <p:spPr bwMode="auto">
          <a:xfrm>
            <a:off x="4150663" y="2057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/>
          <p:nvPr/>
        </p:nvCxnSpPr>
        <p:spPr bwMode="auto">
          <a:xfrm>
            <a:off x="4150663" y="2362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 Verbindung 40"/>
          <p:cNvCxnSpPr/>
          <p:nvPr/>
        </p:nvCxnSpPr>
        <p:spPr bwMode="auto">
          <a:xfrm>
            <a:off x="4150663" y="2743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3312463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Gerade Verbindung 42"/>
          <p:cNvCxnSpPr/>
          <p:nvPr/>
        </p:nvCxnSpPr>
        <p:spPr bwMode="auto">
          <a:xfrm>
            <a:off x="3312463" y="3200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Ellipse 45"/>
          <p:cNvSpPr/>
          <p:nvPr/>
        </p:nvSpPr>
        <p:spPr bwMode="auto">
          <a:xfrm>
            <a:off x="6436663" y="2362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37" name="Gerade Verbindung 14336"/>
          <p:cNvCxnSpPr/>
          <p:nvPr/>
        </p:nvCxnSpPr>
        <p:spPr bwMode="auto">
          <a:xfrm>
            <a:off x="6741463" y="2514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>
            <a:off x="4379263" y="3124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4" name="Textfeld 93"/>
          <p:cNvSpPr txBox="1"/>
          <p:nvPr/>
        </p:nvSpPr>
        <p:spPr>
          <a:xfrm>
            <a:off x="4150663" y="1828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95" name="Textfeld 94"/>
          <p:cNvSpPr txBox="1"/>
          <p:nvPr/>
        </p:nvSpPr>
        <p:spPr>
          <a:xfrm>
            <a:off x="4150663" y="2133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96" name="Textfeld 95"/>
          <p:cNvSpPr txBox="1"/>
          <p:nvPr/>
        </p:nvSpPr>
        <p:spPr>
          <a:xfrm>
            <a:off x="4087345" y="25146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97" name="Textfeld 96"/>
          <p:cNvSpPr txBox="1"/>
          <p:nvPr/>
        </p:nvSpPr>
        <p:spPr>
          <a:xfrm>
            <a:off x="3375782" y="26670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98" name="Textfeld 97"/>
          <p:cNvSpPr txBox="1"/>
          <p:nvPr/>
        </p:nvSpPr>
        <p:spPr>
          <a:xfrm>
            <a:off x="3388663" y="29718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4344" name="Abgerundetes Rechteck 14343"/>
          <p:cNvSpPr/>
          <p:nvPr/>
        </p:nvSpPr>
        <p:spPr bwMode="auto">
          <a:xfrm>
            <a:off x="3007663" y="1600200"/>
            <a:ext cx="3810000" cy="20574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345" name="Textfeld 14344"/>
          <p:cNvSpPr txBox="1"/>
          <p:nvPr/>
        </p:nvSpPr>
        <p:spPr>
          <a:xfrm>
            <a:off x="3617263" y="1295400"/>
            <a:ext cx="14670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Gemischtes Gatter</a:t>
            </a:r>
            <a:endParaRPr lang="de-DE" dirty="0"/>
          </a:p>
        </p:txBody>
      </p:sp>
      <p:sp>
        <p:nvSpPr>
          <p:cNvPr id="6" name="Rechteck 5"/>
          <p:cNvSpPr/>
          <p:nvPr/>
        </p:nvSpPr>
        <p:spPr bwMode="auto">
          <a:xfrm>
            <a:off x="7543800" y="3352800"/>
            <a:ext cx="762000" cy="685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NMOS</a:t>
            </a:r>
          </a:p>
        </p:txBody>
      </p:sp>
      <p:cxnSp>
        <p:nvCxnSpPr>
          <p:cNvPr id="14" name="Gerade Verbindung 13"/>
          <p:cNvCxnSpPr>
            <a:stCxn id="6" idx="2"/>
          </p:cNvCxnSpPr>
          <p:nvPr/>
        </p:nvCxnSpPr>
        <p:spPr bwMode="auto">
          <a:xfrm>
            <a:off x="7924800" y="4038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Gerade Verbindung 24"/>
          <p:cNvCxnSpPr/>
          <p:nvPr/>
        </p:nvCxnSpPr>
        <p:spPr bwMode="auto">
          <a:xfrm flipH="1">
            <a:off x="7772400" y="4495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0" name="Rechteck 69"/>
          <p:cNvSpPr/>
          <p:nvPr/>
        </p:nvSpPr>
        <p:spPr bwMode="auto">
          <a:xfrm>
            <a:off x="7543800" y="2057400"/>
            <a:ext cx="762000" cy="685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/>
              <a:t>P</a:t>
            </a: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MOS</a:t>
            </a:r>
          </a:p>
        </p:txBody>
      </p:sp>
      <p:cxnSp>
        <p:nvCxnSpPr>
          <p:cNvPr id="14343" name="Gerade Verbindung 14342"/>
          <p:cNvCxnSpPr>
            <a:stCxn id="70" idx="2"/>
            <a:endCxn id="6" idx="0"/>
          </p:cNvCxnSpPr>
          <p:nvPr/>
        </p:nvCxnSpPr>
        <p:spPr bwMode="auto">
          <a:xfrm>
            <a:off x="7924800" y="2743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>
            <a:off x="7924800" y="16002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 flipH="1">
            <a:off x="7772400" y="1600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7" name="Gerade Verbindung 14346"/>
          <p:cNvCxnSpPr/>
          <p:nvPr/>
        </p:nvCxnSpPr>
        <p:spPr bwMode="auto">
          <a:xfrm>
            <a:off x="7924800" y="3048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567918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14</a:t>
            </a:fld>
            <a:endParaRPr lang="de-DE" altLang="de-DE"/>
          </a:p>
        </p:txBody>
      </p:sp>
      <p:grpSp>
        <p:nvGrpSpPr>
          <p:cNvPr id="5" name="Gruppieren 4"/>
          <p:cNvGrpSpPr/>
          <p:nvPr/>
        </p:nvGrpSpPr>
        <p:grpSpPr>
          <a:xfrm>
            <a:off x="4607863" y="1981200"/>
            <a:ext cx="571500" cy="457200"/>
            <a:chOff x="1295400" y="4495800"/>
            <a:chExt cx="1143000" cy="914400"/>
          </a:xfrm>
        </p:grpSpPr>
        <p:cxnSp>
          <p:nvCxnSpPr>
            <p:cNvPr id="9" name="Gerade Verbindung 8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" name="Gerade Verbindung 9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" name="Bogen 10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3" name="Gerade Verbindung 12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4" name="Gruppieren 3"/>
          <p:cNvGrpSpPr/>
          <p:nvPr/>
        </p:nvGrpSpPr>
        <p:grpSpPr>
          <a:xfrm>
            <a:off x="5217463" y="1642533"/>
            <a:ext cx="1295400" cy="1786467"/>
            <a:chOff x="2743200" y="4648200"/>
            <a:chExt cx="1371600" cy="1981200"/>
          </a:xfrm>
        </p:grpSpPr>
        <p:sp>
          <p:nvSpPr>
            <p:cNvPr id="15" name="Bogen 14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6" name="Bogen 15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7" name="Gerade Verbindung 16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" name="Gerade Verbindung 17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9" name="Bogen 18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21" name="Gerade Verbindung 20"/>
          <p:cNvCxnSpPr/>
          <p:nvPr/>
        </p:nvCxnSpPr>
        <p:spPr bwMode="auto">
          <a:xfrm>
            <a:off x="5217463" y="2209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6" name="Gruppieren 25"/>
          <p:cNvGrpSpPr/>
          <p:nvPr/>
        </p:nvGrpSpPr>
        <p:grpSpPr>
          <a:xfrm>
            <a:off x="4607863" y="2667000"/>
            <a:ext cx="571500" cy="457200"/>
            <a:chOff x="1295400" y="4495800"/>
            <a:chExt cx="1143000" cy="914400"/>
          </a:xfrm>
        </p:grpSpPr>
        <p:cxnSp>
          <p:nvCxnSpPr>
            <p:cNvPr id="27" name="Gerade Verbindung 26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8" name="Gerade Verbindung 27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9" name="Bogen 28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0" name="Gerade Verbindung 29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31" name="Gerade Verbindung 30"/>
          <p:cNvCxnSpPr/>
          <p:nvPr/>
        </p:nvCxnSpPr>
        <p:spPr bwMode="auto">
          <a:xfrm>
            <a:off x="5217463" y="2895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2" name="Gruppieren 31"/>
          <p:cNvGrpSpPr/>
          <p:nvPr/>
        </p:nvGrpSpPr>
        <p:grpSpPr>
          <a:xfrm>
            <a:off x="3617263" y="2590800"/>
            <a:ext cx="758646" cy="1046238"/>
            <a:chOff x="2743200" y="4648200"/>
            <a:chExt cx="1371600" cy="1981200"/>
          </a:xfrm>
        </p:grpSpPr>
        <p:sp>
          <p:nvSpPr>
            <p:cNvPr id="33" name="Bogen 32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4" name="Bogen 33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5" name="Gerade Verbindung 34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6" name="Gerade Verbindung 35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7" name="Bogen 36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24" name="Gerade Verbindung 23"/>
          <p:cNvCxnSpPr/>
          <p:nvPr/>
        </p:nvCxnSpPr>
        <p:spPr bwMode="auto">
          <a:xfrm>
            <a:off x="4150663" y="2057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/>
          <p:nvPr/>
        </p:nvCxnSpPr>
        <p:spPr bwMode="auto">
          <a:xfrm>
            <a:off x="4150663" y="2362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 Verbindung 40"/>
          <p:cNvCxnSpPr/>
          <p:nvPr/>
        </p:nvCxnSpPr>
        <p:spPr bwMode="auto">
          <a:xfrm>
            <a:off x="4150663" y="2743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3312463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Gerade Verbindung 42"/>
          <p:cNvCxnSpPr/>
          <p:nvPr/>
        </p:nvCxnSpPr>
        <p:spPr bwMode="auto">
          <a:xfrm>
            <a:off x="3312463" y="3200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Ellipse 45"/>
          <p:cNvSpPr/>
          <p:nvPr/>
        </p:nvSpPr>
        <p:spPr bwMode="auto">
          <a:xfrm>
            <a:off x="6436663" y="2362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37" name="Gerade Verbindung 14336"/>
          <p:cNvCxnSpPr/>
          <p:nvPr/>
        </p:nvCxnSpPr>
        <p:spPr bwMode="auto">
          <a:xfrm>
            <a:off x="6741463" y="2514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>
            <a:off x="4379263" y="3124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4" name="Textfeld 93"/>
          <p:cNvSpPr txBox="1"/>
          <p:nvPr/>
        </p:nvSpPr>
        <p:spPr>
          <a:xfrm>
            <a:off x="4150663" y="1828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95" name="Textfeld 94"/>
          <p:cNvSpPr txBox="1"/>
          <p:nvPr/>
        </p:nvSpPr>
        <p:spPr>
          <a:xfrm>
            <a:off x="4150663" y="2133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96" name="Textfeld 95"/>
          <p:cNvSpPr txBox="1"/>
          <p:nvPr/>
        </p:nvSpPr>
        <p:spPr>
          <a:xfrm>
            <a:off x="4087345" y="25146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97" name="Textfeld 96"/>
          <p:cNvSpPr txBox="1"/>
          <p:nvPr/>
        </p:nvSpPr>
        <p:spPr>
          <a:xfrm>
            <a:off x="3375782" y="26670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98" name="Textfeld 97"/>
          <p:cNvSpPr txBox="1"/>
          <p:nvPr/>
        </p:nvSpPr>
        <p:spPr>
          <a:xfrm>
            <a:off x="3388663" y="29718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4344" name="Abgerundetes Rechteck 14343"/>
          <p:cNvSpPr/>
          <p:nvPr/>
        </p:nvSpPr>
        <p:spPr bwMode="auto">
          <a:xfrm>
            <a:off x="3007663" y="1600200"/>
            <a:ext cx="3810000" cy="20574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345" name="Textfeld 14344"/>
          <p:cNvSpPr txBox="1"/>
          <p:nvPr/>
        </p:nvSpPr>
        <p:spPr>
          <a:xfrm>
            <a:off x="3617263" y="1295400"/>
            <a:ext cx="14670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Gemischtes Gatter</a:t>
            </a:r>
            <a:endParaRPr lang="de-DE" dirty="0"/>
          </a:p>
        </p:txBody>
      </p:sp>
      <p:sp>
        <p:nvSpPr>
          <p:cNvPr id="6" name="Rechteck 5"/>
          <p:cNvSpPr/>
          <p:nvPr/>
        </p:nvSpPr>
        <p:spPr bwMode="auto">
          <a:xfrm>
            <a:off x="7543800" y="3352800"/>
            <a:ext cx="762000" cy="685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NMOS</a:t>
            </a:r>
          </a:p>
        </p:txBody>
      </p:sp>
      <p:cxnSp>
        <p:nvCxnSpPr>
          <p:cNvPr id="14" name="Gerade Verbindung 13"/>
          <p:cNvCxnSpPr>
            <a:stCxn id="6" idx="2"/>
          </p:cNvCxnSpPr>
          <p:nvPr/>
        </p:nvCxnSpPr>
        <p:spPr bwMode="auto">
          <a:xfrm>
            <a:off x="7924800" y="4038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Gerade Verbindung 24"/>
          <p:cNvCxnSpPr/>
          <p:nvPr/>
        </p:nvCxnSpPr>
        <p:spPr bwMode="auto">
          <a:xfrm flipH="1">
            <a:off x="7772400" y="4495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0" name="Rechteck 69"/>
          <p:cNvSpPr/>
          <p:nvPr/>
        </p:nvSpPr>
        <p:spPr bwMode="auto">
          <a:xfrm>
            <a:off x="7543800" y="2057400"/>
            <a:ext cx="762000" cy="685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/>
              <a:t>P</a:t>
            </a: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MOS</a:t>
            </a:r>
          </a:p>
        </p:txBody>
      </p:sp>
      <p:cxnSp>
        <p:nvCxnSpPr>
          <p:cNvPr id="14343" name="Gerade Verbindung 14342"/>
          <p:cNvCxnSpPr>
            <a:stCxn id="70" idx="2"/>
            <a:endCxn id="6" idx="0"/>
          </p:cNvCxnSpPr>
          <p:nvPr/>
        </p:nvCxnSpPr>
        <p:spPr bwMode="auto">
          <a:xfrm>
            <a:off x="7924800" y="2743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>
            <a:off x="7924800" y="16002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 flipH="1">
            <a:off x="7772400" y="1600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7" name="Gerade Verbindung 14346"/>
          <p:cNvCxnSpPr/>
          <p:nvPr/>
        </p:nvCxnSpPr>
        <p:spPr bwMode="auto">
          <a:xfrm>
            <a:off x="7924800" y="3048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3" name="Gruppieren 52"/>
          <p:cNvGrpSpPr/>
          <p:nvPr/>
        </p:nvGrpSpPr>
        <p:grpSpPr>
          <a:xfrm>
            <a:off x="1828800" y="4495800"/>
            <a:ext cx="571500" cy="457200"/>
            <a:chOff x="1295400" y="4495800"/>
            <a:chExt cx="1143000" cy="914400"/>
          </a:xfrm>
        </p:grpSpPr>
        <p:cxnSp>
          <p:nvCxnSpPr>
            <p:cNvPr id="54" name="Gerade Verbindung 53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5" name="Gerade Verbindung 54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6" name="Bogen 55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57" name="Gerade Verbindung 56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58" name="Gruppieren 57"/>
          <p:cNvGrpSpPr/>
          <p:nvPr/>
        </p:nvGrpSpPr>
        <p:grpSpPr>
          <a:xfrm>
            <a:off x="3962400" y="4211562"/>
            <a:ext cx="758646" cy="1046238"/>
            <a:chOff x="2743200" y="4648200"/>
            <a:chExt cx="1371600" cy="1981200"/>
          </a:xfrm>
        </p:grpSpPr>
        <p:sp>
          <p:nvSpPr>
            <p:cNvPr id="59" name="Bogen 58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60" name="Bogen 59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61" name="Gerade Verbindung 60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2" name="Gerade Verbindung 61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3" name="Bogen 62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64" name="Gerade Verbindung 63"/>
          <p:cNvCxnSpPr/>
          <p:nvPr/>
        </p:nvCxnSpPr>
        <p:spPr bwMode="auto">
          <a:xfrm>
            <a:off x="3657600" y="4592562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>
            <a:off x="3657600" y="4821162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7" name="Ellipse 66"/>
          <p:cNvSpPr/>
          <p:nvPr/>
        </p:nvSpPr>
        <p:spPr bwMode="auto">
          <a:xfrm>
            <a:off x="3962400" y="4516362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8" name="Ellipse 67"/>
          <p:cNvSpPr/>
          <p:nvPr/>
        </p:nvSpPr>
        <p:spPr bwMode="auto">
          <a:xfrm>
            <a:off x="3962400" y="4744962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9" name="Ellipse 68"/>
          <p:cNvSpPr/>
          <p:nvPr/>
        </p:nvSpPr>
        <p:spPr bwMode="auto">
          <a:xfrm>
            <a:off x="4724400" y="4668762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1" name="Gerade Verbindung 70"/>
          <p:cNvCxnSpPr/>
          <p:nvPr/>
        </p:nvCxnSpPr>
        <p:spPr bwMode="auto">
          <a:xfrm>
            <a:off x="2438400" y="4724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>
            <a:off x="1371600" y="4800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>
            <a:off x="1371600" y="4648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mit Pfeil 7"/>
          <p:cNvCxnSpPr/>
          <p:nvPr/>
        </p:nvCxnSpPr>
        <p:spPr bwMode="auto">
          <a:xfrm>
            <a:off x="3048000" y="4724400"/>
            <a:ext cx="457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76" name="Gruppieren 75"/>
          <p:cNvGrpSpPr/>
          <p:nvPr/>
        </p:nvGrpSpPr>
        <p:grpSpPr>
          <a:xfrm>
            <a:off x="4114800" y="5410200"/>
            <a:ext cx="571500" cy="457200"/>
            <a:chOff x="1295400" y="4495800"/>
            <a:chExt cx="1143000" cy="914400"/>
          </a:xfrm>
        </p:grpSpPr>
        <p:cxnSp>
          <p:nvCxnSpPr>
            <p:cNvPr id="77" name="Gerade Verbindung 76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8" name="Gerade Verbindung 77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9" name="Bogen 78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80" name="Gerade Verbindung 79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81" name="Gruppieren 80"/>
          <p:cNvGrpSpPr/>
          <p:nvPr/>
        </p:nvGrpSpPr>
        <p:grpSpPr>
          <a:xfrm>
            <a:off x="1676400" y="5105400"/>
            <a:ext cx="758646" cy="1046238"/>
            <a:chOff x="2743200" y="4648200"/>
            <a:chExt cx="1371600" cy="1981200"/>
          </a:xfrm>
        </p:grpSpPr>
        <p:sp>
          <p:nvSpPr>
            <p:cNvPr id="82" name="Bogen 81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83" name="Bogen 82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84" name="Gerade Verbindung 83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5" name="Gerade Verbindung 84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6" name="Bogen 85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87" name="Gerade Verbindung 86"/>
          <p:cNvCxnSpPr/>
          <p:nvPr/>
        </p:nvCxnSpPr>
        <p:spPr bwMode="auto">
          <a:xfrm>
            <a:off x="3657600" y="5506962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87"/>
          <p:cNvCxnSpPr/>
          <p:nvPr/>
        </p:nvCxnSpPr>
        <p:spPr bwMode="auto">
          <a:xfrm>
            <a:off x="3657600" y="5735562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9" name="Ellipse 88"/>
          <p:cNvSpPr/>
          <p:nvPr/>
        </p:nvSpPr>
        <p:spPr bwMode="auto">
          <a:xfrm>
            <a:off x="3962400" y="5430762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0" name="Ellipse 89"/>
          <p:cNvSpPr/>
          <p:nvPr/>
        </p:nvSpPr>
        <p:spPr bwMode="auto">
          <a:xfrm>
            <a:off x="3962400" y="5659362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1" name="Ellipse 90"/>
          <p:cNvSpPr/>
          <p:nvPr/>
        </p:nvSpPr>
        <p:spPr bwMode="auto">
          <a:xfrm>
            <a:off x="4724400" y="5583162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2" name="Gerade Verbindung 91"/>
          <p:cNvCxnSpPr/>
          <p:nvPr/>
        </p:nvCxnSpPr>
        <p:spPr bwMode="auto">
          <a:xfrm>
            <a:off x="2438400" y="5638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" name="Gerade Verbindung 92"/>
          <p:cNvCxnSpPr/>
          <p:nvPr/>
        </p:nvCxnSpPr>
        <p:spPr bwMode="auto">
          <a:xfrm>
            <a:off x="1371600" y="5715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Gerade Verbindung 98"/>
          <p:cNvCxnSpPr/>
          <p:nvPr/>
        </p:nvCxnSpPr>
        <p:spPr bwMode="auto">
          <a:xfrm>
            <a:off x="1371600" y="5562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Gerade Verbindung mit Pfeil 99"/>
          <p:cNvCxnSpPr/>
          <p:nvPr/>
        </p:nvCxnSpPr>
        <p:spPr bwMode="auto">
          <a:xfrm>
            <a:off x="3048000" y="5638800"/>
            <a:ext cx="457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102625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15</a:t>
            </a:fld>
            <a:endParaRPr lang="de-DE" altLang="de-DE"/>
          </a:p>
        </p:txBody>
      </p:sp>
      <p:grpSp>
        <p:nvGrpSpPr>
          <p:cNvPr id="5" name="Gruppieren 4"/>
          <p:cNvGrpSpPr/>
          <p:nvPr/>
        </p:nvGrpSpPr>
        <p:grpSpPr>
          <a:xfrm>
            <a:off x="4607863" y="1981200"/>
            <a:ext cx="571500" cy="457200"/>
            <a:chOff x="1295400" y="4495800"/>
            <a:chExt cx="1143000" cy="914400"/>
          </a:xfrm>
        </p:grpSpPr>
        <p:cxnSp>
          <p:nvCxnSpPr>
            <p:cNvPr id="9" name="Gerade Verbindung 8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" name="Gerade Verbindung 9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" name="Bogen 10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3" name="Gerade Verbindung 12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4" name="Gruppieren 3"/>
          <p:cNvGrpSpPr/>
          <p:nvPr/>
        </p:nvGrpSpPr>
        <p:grpSpPr>
          <a:xfrm>
            <a:off x="5217463" y="1642533"/>
            <a:ext cx="1295400" cy="1786467"/>
            <a:chOff x="2743200" y="4648200"/>
            <a:chExt cx="1371600" cy="1981200"/>
          </a:xfrm>
        </p:grpSpPr>
        <p:sp>
          <p:nvSpPr>
            <p:cNvPr id="15" name="Bogen 14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6" name="Bogen 15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7" name="Gerade Verbindung 16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" name="Gerade Verbindung 17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9" name="Bogen 18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21" name="Gerade Verbindung 20"/>
          <p:cNvCxnSpPr/>
          <p:nvPr/>
        </p:nvCxnSpPr>
        <p:spPr bwMode="auto">
          <a:xfrm>
            <a:off x="5217463" y="2209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6" name="Gruppieren 25"/>
          <p:cNvGrpSpPr/>
          <p:nvPr/>
        </p:nvGrpSpPr>
        <p:grpSpPr>
          <a:xfrm>
            <a:off x="4607863" y="2667000"/>
            <a:ext cx="571500" cy="457200"/>
            <a:chOff x="1295400" y="4495800"/>
            <a:chExt cx="1143000" cy="914400"/>
          </a:xfrm>
        </p:grpSpPr>
        <p:cxnSp>
          <p:nvCxnSpPr>
            <p:cNvPr id="27" name="Gerade Verbindung 26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8" name="Gerade Verbindung 27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9" name="Bogen 28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0" name="Gerade Verbindung 29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31" name="Gerade Verbindung 30"/>
          <p:cNvCxnSpPr/>
          <p:nvPr/>
        </p:nvCxnSpPr>
        <p:spPr bwMode="auto">
          <a:xfrm>
            <a:off x="5217463" y="2895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2" name="Gruppieren 31"/>
          <p:cNvGrpSpPr/>
          <p:nvPr/>
        </p:nvGrpSpPr>
        <p:grpSpPr>
          <a:xfrm>
            <a:off x="3617263" y="2590800"/>
            <a:ext cx="758646" cy="1046238"/>
            <a:chOff x="2743200" y="4648200"/>
            <a:chExt cx="1371600" cy="1981200"/>
          </a:xfrm>
        </p:grpSpPr>
        <p:sp>
          <p:nvSpPr>
            <p:cNvPr id="33" name="Bogen 32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4" name="Bogen 33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5" name="Gerade Verbindung 34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6" name="Gerade Verbindung 35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7" name="Bogen 36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24" name="Gerade Verbindung 23"/>
          <p:cNvCxnSpPr/>
          <p:nvPr/>
        </p:nvCxnSpPr>
        <p:spPr bwMode="auto">
          <a:xfrm>
            <a:off x="4150663" y="2057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/>
          <p:nvPr/>
        </p:nvCxnSpPr>
        <p:spPr bwMode="auto">
          <a:xfrm>
            <a:off x="4150663" y="2362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 Verbindung 40"/>
          <p:cNvCxnSpPr/>
          <p:nvPr/>
        </p:nvCxnSpPr>
        <p:spPr bwMode="auto">
          <a:xfrm>
            <a:off x="4150663" y="2743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3312463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Gerade Verbindung 42"/>
          <p:cNvCxnSpPr/>
          <p:nvPr/>
        </p:nvCxnSpPr>
        <p:spPr bwMode="auto">
          <a:xfrm>
            <a:off x="3312463" y="3200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Ellipse 45"/>
          <p:cNvSpPr/>
          <p:nvPr/>
        </p:nvSpPr>
        <p:spPr bwMode="auto">
          <a:xfrm>
            <a:off x="6436663" y="2362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37" name="Gerade Verbindung 14336"/>
          <p:cNvCxnSpPr/>
          <p:nvPr/>
        </p:nvCxnSpPr>
        <p:spPr bwMode="auto">
          <a:xfrm>
            <a:off x="6741463" y="2514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>
            <a:off x="4379263" y="3124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4" name="Textfeld 93"/>
          <p:cNvSpPr txBox="1"/>
          <p:nvPr/>
        </p:nvSpPr>
        <p:spPr>
          <a:xfrm>
            <a:off x="4129023" y="18288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A!</a:t>
            </a:r>
            <a:endParaRPr lang="de-DE" dirty="0"/>
          </a:p>
        </p:txBody>
      </p:sp>
      <p:sp>
        <p:nvSpPr>
          <p:cNvPr id="95" name="Textfeld 94"/>
          <p:cNvSpPr txBox="1"/>
          <p:nvPr/>
        </p:nvSpPr>
        <p:spPr>
          <a:xfrm>
            <a:off x="4129023" y="21336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B!</a:t>
            </a:r>
            <a:endParaRPr lang="de-DE" dirty="0"/>
          </a:p>
        </p:txBody>
      </p:sp>
      <p:sp>
        <p:nvSpPr>
          <p:cNvPr id="96" name="Textfeld 95"/>
          <p:cNvSpPr txBox="1"/>
          <p:nvPr/>
        </p:nvSpPr>
        <p:spPr>
          <a:xfrm>
            <a:off x="4065705" y="2514600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r>
              <a:rPr lang="de-DE" dirty="0" smtClean="0"/>
              <a:t>!</a:t>
            </a:r>
            <a:endParaRPr lang="de-DE" dirty="0"/>
          </a:p>
        </p:txBody>
      </p:sp>
      <p:sp>
        <p:nvSpPr>
          <p:cNvPr id="97" name="Textfeld 96"/>
          <p:cNvSpPr txBox="1"/>
          <p:nvPr/>
        </p:nvSpPr>
        <p:spPr>
          <a:xfrm>
            <a:off x="3354141" y="26670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A!</a:t>
            </a:r>
            <a:endParaRPr lang="de-DE" dirty="0"/>
          </a:p>
        </p:txBody>
      </p:sp>
      <p:sp>
        <p:nvSpPr>
          <p:cNvPr id="98" name="Textfeld 97"/>
          <p:cNvSpPr txBox="1"/>
          <p:nvPr/>
        </p:nvSpPr>
        <p:spPr>
          <a:xfrm>
            <a:off x="3367022" y="29718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B!</a:t>
            </a:r>
            <a:endParaRPr lang="de-DE" dirty="0"/>
          </a:p>
        </p:txBody>
      </p:sp>
      <p:sp>
        <p:nvSpPr>
          <p:cNvPr id="14344" name="Abgerundetes Rechteck 14343"/>
          <p:cNvSpPr/>
          <p:nvPr/>
        </p:nvSpPr>
        <p:spPr bwMode="auto">
          <a:xfrm>
            <a:off x="3007663" y="1600200"/>
            <a:ext cx="3810000" cy="20574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345" name="Textfeld 14344"/>
          <p:cNvSpPr txBox="1"/>
          <p:nvPr/>
        </p:nvSpPr>
        <p:spPr>
          <a:xfrm>
            <a:off x="3617263" y="1295400"/>
            <a:ext cx="14670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Gemischtes Gatter</a:t>
            </a:r>
            <a:endParaRPr lang="de-DE" dirty="0"/>
          </a:p>
        </p:txBody>
      </p:sp>
      <p:sp>
        <p:nvSpPr>
          <p:cNvPr id="6" name="Rechteck 5"/>
          <p:cNvSpPr/>
          <p:nvPr/>
        </p:nvSpPr>
        <p:spPr bwMode="auto">
          <a:xfrm>
            <a:off x="7543800" y="3352800"/>
            <a:ext cx="762000" cy="685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NMOS</a:t>
            </a:r>
          </a:p>
        </p:txBody>
      </p:sp>
      <p:cxnSp>
        <p:nvCxnSpPr>
          <p:cNvPr id="14" name="Gerade Verbindung 13"/>
          <p:cNvCxnSpPr>
            <a:stCxn id="6" idx="2"/>
          </p:cNvCxnSpPr>
          <p:nvPr/>
        </p:nvCxnSpPr>
        <p:spPr bwMode="auto">
          <a:xfrm>
            <a:off x="7924800" y="4038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Gerade Verbindung 24"/>
          <p:cNvCxnSpPr/>
          <p:nvPr/>
        </p:nvCxnSpPr>
        <p:spPr bwMode="auto">
          <a:xfrm flipH="1">
            <a:off x="7772400" y="4495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0" name="Rechteck 69"/>
          <p:cNvSpPr/>
          <p:nvPr/>
        </p:nvSpPr>
        <p:spPr bwMode="auto">
          <a:xfrm>
            <a:off x="7543800" y="2057400"/>
            <a:ext cx="762000" cy="685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/>
              <a:t>P</a:t>
            </a: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MOS</a:t>
            </a:r>
          </a:p>
        </p:txBody>
      </p:sp>
      <p:cxnSp>
        <p:nvCxnSpPr>
          <p:cNvPr id="14343" name="Gerade Verbindung 14342"/>
          <p:cNvCxnSpPr>
            <a:stCxn id="70" idx="2"/>
            <a:endCxn id="6" idx="0"/>
          </p:cNvCxnSpPr>
          <p:nvPr/>
        </p:nvCxnSpPr>
        <p:spPr bwMode="auto">
          <a:xfrm>
            <a:off x="7924800" y="2743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>
            <a:off x="7924800" y="16002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 flipH="1">
            <a:off x="7772400" y="1600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7" name="Gerade Verbindung 14346"/>
          <p:cNvCxnSpPr/>
          <p:nvPr/>
        </p:nvCxnSpPr>
        <p:spPr bwMode="auto">
          <a:xfrm>
            <a:off x="7924800" y="3048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3" name="Gruppieren 52"/>
          <p:cNvGrpSpPr/>
          <p:nvPr/>
        </p:nvGrpSpPr>
        <p:grpSpPr>
          <a:xfrm>
            <a:off x="1828800" y="4495800"/>
            <a:ext cx="571500" cy="457200"/>
            <a:chOff x="1295400" y="4495800"/>
            <a:chExt cx="1143000" cy="914400"/>
          </a:xfrm>
        </p:grpSpPr>
        <p:cxnSp>
          <p:nvCxnSpPr>
            <p:cNvPr id="54" name="Gerade Verbindung 53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5" name="Gerade Verbindung 54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6" name="Bogen 55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57" name="Gerade Verbindung 56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58" name="Gruppieren 57"/>
          <p:cNvGrpSpPr/>
          <p:nvPr/>
        </p:nvGrpSpPr>
        <p:grpSpPr>
          <a:xfrm>
            <a:off x="3962400" y="4211562"/>
            <a:ext cx="758646" cy="1046238"/>
            <a:chOff x="2743200" y="4648200"/>
            <a:chExt cx="1371600" cy="1981200"/>
          </a:xfrm>
        </p:grpSpPr>
        <p:sp>
          <p:nvSpPr>
            <p:cNvPr id="59" name="Bogen 58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60" name="Bogen 59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61" name="Gerade Verbindung 60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2" name="Gerade Verbindung 61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3" name="Bogen 62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64" name="Gerade Verbindung 63"/>
          <p:cNvCxnSpPr/>
          <p:nvPr/>
        </p:nvCxnSpPr>
        <p:spPr bwMode="auto">
          <a:xfrm>
            <a:off x="3657600" y="4592562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>
            <a:off x="3657600" y="4821162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7" name="Ellipse 66"/>
          <p:cNvSpPr/>
          <p:nvPr/>
        </p:nvSpPr>
        <p:spPr bwMode="auto">
          <a:xfrm>
            <a:off x="3962400" y="4516362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8" name="Ellipse 67"/>
          <p:cNvSpPr/>
          <p:nvPr/>
        </p:nvSpPr>
        <p:spPr bwMode="auto">
          <a:xfrm>
            <a:off x="3962400" y="4744962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9" name="Ellipse 68"/>
          <p:cNvSpPr/>
          <p:nvPr/>
        </p:nvSpPr>
        <p:spPr bwMode="auto">
          <a:xfrm>
            <a:off x="4724400" y="4668762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1" name="Gerade Verbindung 70"/>
          <p:cNvCxnSpPr/>
          <p:nvPr/>
        </p:nvCxnSpPr>
        <p:spPr bwMode="auto">
          <a:xfrm>
            <a:off x="2438400" y="4724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>
            <a:off x="1371600" y="4800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>
            <a:off x="1371600" y="4648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mit Pfeil 7"/>
          <p:cNvCxnSpPr/>
          <p:nvPr/>
        </p:nvCxnSpPr>
        <p:spPr bwMode="auto">
          <a:xfrm>
            <a:off x="3048000" y="4724400"/>
            <a:ext cx="457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76" name="Gruppieren 75"/>
          <p:cNvGrpSpPr/>
          <p:nvPr/>
        </p:nvGrpSpPr>
        <p:grpSpPr>
          <a:xfrm>
            <a:off x="4114800" y="5410200"/>
            <a:ext cx="571500" cy="457200"/>
            <a:chOff x="1295400" y="4495800"/>
            <a:chExt cx="1143000" cy="914400"/>
          </a:xfrm>
        </p:grpSpPr>
        <p:cxnSp>
          <p:nvCxnSpPr>
            <p:cNvPr id="77" name="Gerade Verbindung 76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8" name="Gerade Verbindung 77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9" name="Bogen 78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80" name="Gerade Verbindung 79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81" name="Gruppieren 80"/>
          <p:cNvGrpSpPr/>
          <p:nvPr/>
        </p:nvGrpSpPr>
        <p:grpSpPr>
          <a:xfrm>
            <a:off x="1676400" y="5105400"/>
            <a:ext cx="758646" cy="1046238"/>
            <a:chOff x="2743200" y="4648200"/>
            <a:chExt cx="1371600" cy="1981200"/>
          </a:xfrm>
        </p:grpSpPr>
        <p:sp>
          <p:nvSpPr>
            <p:cNvPr id="82" name="Bogen 81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83" name="Bogen 82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84" name="Gerade Verbindung 83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5" name="Gerade Verbindung 84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6" name="Bogen 85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87" name="Gerade Verbindung 86"/>
          <p:cNvCxnSpPr/>
          <p:nvPr/>
        </p:nvCxnSpPr>
        <p:spPr bwMode="auto">
          <a:xfrm>
            <a:off x="3657600" y="5506962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87"/>
          <p:cNvCxnSpPr/>
          <p:nvPr/>
        </p:nvCxnSpPr>
        <p:spPr bwMode="auto">
          <a:xfrm>
            <a:off x="3657600" y="5735562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9" name="Ellipse 88"/>
          <p:cNvSpPr/>
          <p:nvPr/>
        </p:nvSpPr>
        <p:spPr bwMode="auto">
          <a:xfrm>
            <a:off x="3962400" y="5430762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0" name="Ellipse 89"/>
          <p:cNvSpPr/>
          <p:nvPr/>
        </p:nvSpPr>
        <p:spPr bwMode="auto">
          <a:xfrm>
            <a:off x="3962400" y="5659362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1" name="Ellipse 90"/>
          <p:cNvSpPr/>
          <p:nvPr/>
        </p:nvSpPr>
        <p:spPr bwMode="auto">
          <a:xfrm>
            <a:off x="4724400" y="5583162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2" name="Gerade Verbindung 91"/>
          <p:cNvCxnSpPr/>
          <p:nvPr/>
        </p:nvCxnSpPr>
        <p:spPr bwMode="auto">
          <a:xfrm>
            <a:off x="2438400" y="5638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" name="Gerade Verbindung 92"/>
          <p:cNvCxnSpPr/>
          <p:nvPr/>
        </p:nvCxnSpPr>
        <p:spPr bwMode="auto">
          <a:xfrm>
            <a:off x="1371600" y="5715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Gerade Verbindung 98"/>
          <p:cNvCxnSpPr/>
          <p:nvPr/>
        </p:nvCxnSpPr>
        <p:spPr bwMode="auto">
          <a:xfrm>
            <a:off x="1371600" y="5562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Gerade Verbindung mit Pfeil 99"/>
          <p:cNvCxnSpPr/>
          <p:nvPr/>
        </p:nvCxnSpPr>
        <p:spPr bwMode="auto">
          <a:xfrm>
            <a:off x="3048000" y="5638800"/>
            <a:ext cx="457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1" name="Ellipse 100"/>
          <p:cNvSpPr/>
          <p:nvPr/>
        </p:nvSpPr>
        <p:spPr bwMode="auto">
          <a:xfrm>
            <a:off x="4419600" y="19812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2" name="Ellipse 101"/>
          <p:cNvSpPr/>
          <p:nvPr/>
        </p:nvSpPr>
        <p:spPr bwMode="auto">
          <a:xfrm>
            <a:off x="4419600" y="22860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3" name="Ellipse 102"/>
          <p:cNvSpPr/>
          <p:nvPr/>
        </p:nvSpPr>
        <p:spPr bwMode="auto">
          <a:xfrm>
            <a:off x="4419600" y="26670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4" name="Ellipse 103"/>
          <p:cNvSpPr/>
          <p:nvPr/>
        </p:nvSpPr>
        <p:spPr bwMode="auto">
          <a:xfrm>
            <a:off x="3581400" y="2895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5" name="Ellipse 104"/>
          <p:cNvSpPr/>
          <p:nvPr/>
        </p:nvSpPr>
        <p:spPr bwMode="auto">
          <a:xfrm>
            <a:off x="3581400" y="31242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6" name="Ellipse 105"/>
          <p:cNvSpPr/>
          <p:nvPr/>
        </p:nvSpPr>
        <p:spPr bwMode="auto">
          <a:xfrm>
            <a:off x="5181600" y="2133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7" name="Ellipse 106"/>
          <p:cNvSpPr/>
          <p:nvPr/>
        </p:nvSpPr>
        <p:spPr bwMode="auto">
          <a:xfrm>
            <a:off x="5410200" y="2133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8" name="Ellipse 107"/>
          <p:cNvSpPr/>
          <p:nvPr/>
        </p:nvSpPr>
        <p:spPr bwMode="auto">
          <a:xfrm>
            <a:off x="5181600" y="28194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9" name="Ellipse 108"/>
          <p:cNvSpPr/>
          <p:nvPr/>
        </p:nvSpPr>
        <p:spPr bwMode="auto">
          <a:xfrm>
            <a:off x="5410200" y="28194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0" name="Ellipse 109"/>
          <p:cNvSpPr/>
          <p:nvPr/>
        </p:nvSpPr>
        <p:spPr bwMode="auto">
          <a:xfrm>
            <a:off x="4343400" y="30480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1" name="Ellipse 110"/>
          <p:cNvSpPr/>
          <p:nvPr/>
        </p:nvSpPr>
        <p:spPr bwMode="auto">
          <a:xfrm>
            <a:off x="4495800" y="30480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5291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16</a:t>
            </a:fld>
            <a:endParaRPr lang="de-DE" altLang="de-DE"/>
          </a:p>
        </p:txBody>
      </p:sp>
      <p:cxnSp>
        <p:nvCxnSpPr>
          <p:cNvPr id="21" name="Gerade Verbindung 20"/>
          <p:cNvCxnSpPr/>
          <p:nvPr/>
        </p:nvCxnSpPr>
        <p:spPr bwMode="auto">
          <a:xfrm>
            <a:off x="5217463" y="2209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Gerade Verbindung 30"/>
          <p:cNvCxnSpPr/>
          <p:nvPr/>
        </p:nvCxnSpPr>
        <p:spPr bwMode="auto">
          <a:xfrm>
            <a:off x="5217463" y="2895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23"/>
          <p:cNvCxnSpPr/>
          <p:nvPr/>
        </p:nvCxnSpPr>
        <p:spPr bwMode="auto">
          <a:xfrm>
            <a:off x="4150663" y="2057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/>
          <p:nvPr/>
        </p:nvCxnSpPr>
        <p:spPr bwMode="auto">
          <a:xfrm>
            <a:off x="4150663" y="2362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 Verbindung 40"/>
          <p:cNvCxnSpPr/>
          <p:nvPr/>
        </p:nvCxnSpPr>
        <p:spPr bwMode="auto">
          <a:xfrm>
            <a:off x="4150663" y="2743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3312463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Gerade Verbindung 42"/>
          <p:cNvCxnSpPr/>
          <p:nvPr/>
        </p:nvCxnSpPr>
        <p:spPr bwMode="auto">
          <a:xfrm>
            <a:off x="3312463" y="3200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37" name="Gerade Verbindung 14336"/>
          <p:cNvCxnSpPr/>
          <p:nvPr/>
        </p:nvCxnSpPr>
        <p:spPr bwMode="auto">
          <a:xfrm>
            <a:off x="6629400" y="2514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>
            <a:off x="4379263" y="3124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4" name="Textfeld 93"/>
          <p:cNvSpPr txBox="1"/>
          <p:nvPr/>
        </p:nvSpPr>
        <p:spPr>
          <a:xfrm>
            <a:off x="4129023" y="18288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A!</a:t>
            </a:r>
            <a:endParaRPr lang="de-DE" dirty="0"/>
          </a:p>
        </p:txBody>
      </p:sp>
      <p:sp>
        <p:nvSpPr>
          <p:cNvPr id="95" name="Textfeld 94"/>
          <p:cNvSpPr txBox="1"/>
          <p:nvPr/>
        </p:nvSpPr>
        <p:spPr>
          <a:xfrm>
            <a:off x="4129023" y="21336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B!</a:t>
            </a:r>
            <a:endParaRPr lang="de-DE" dirty="0"/>
          </a:p>
        </p:txBody>
      </p:sp>
      <p:sp>
        <p:nvSpPr>
          <p:cNvPr id="96" name="Textfeld 95"/>
          <p:cNvSpPr txBox="1"/>
          <p:nvPr/>
        </p:nvSpPr>
        <p:spPr>
          <a:xfrm>
            <a:off x="4065705" y="2514600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r>
              <a:rPr lang="de-DE" dirty="0" smtClean="0"/>
              <a:t>!</a:t>
            </a:r>
            <a:endParaRPr lang="de-DE" dirty="0"/>
          </a:p>
        </p:txBody>
      </p:sp>
      <p:sp>
        <p:nvSpPr>
          <p:cNvPr id="97" name="Textfeld 96"/>
          <p:cNvSpPr txBox="1"/>
          <p:nvPr/>
        </p:nvSpPr>
        <p:spPr>
          <a:xfrm>
            <a:off x="3354141" y="26670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A!</a:t>
            </a:r>
            <a:endParaRPr lang="de-DE" dirty="0"/>
          </a:p>
        </p:txBody>
      </p:sp>
      <p:sp>
        <p:nvSpPr>
          <p:cNvPr id="98" name="Textfeld 97"/>
          <p:cNvSpPr txBox="1"/>
          <p:nvPr/>
        </p:nvSpPr>
        <p:spPr>
          <a:xfrm>
            <a:off x="3367022" y="29718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B!</a:t>
            </a:r>
            <a:endParaRPr lang="de-DE" dirty="0"/>
          </a:p>
        </p:txBody>
      </p:sp>
      <p:sp>
        <p:nvSpPr>
          <p:cNvPr id="14344" name="Abgerundetes Rechteck 14343"/>
          <p:cNvSpPr/>
          <p:nvPr/>
        </p:nvSpPr>
        <p:spPr bwMode="auto">
          <a:xfrm>
            <a:off x="3007663" y="1600200"/>
            <a:ext cx="3810000" cy="20574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345" name="Textfeld 14344"/>
          <p:cNvSpPr txBox="1"/>
          <p:nvPr/>
        </p:nvSpPr>
        <p:spPr>
          <a:xfrm>
            <a:off x="3617263" y="1295400"/>
            <a:ext cx="14670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Gemischtes Gatter</a:t>
            </a:r>
            <a:endParaRPr lang="de-DE" dirty="0"/>
          </a:p>
        </p:txBody>
      </p:sp>
      <p:sp>
        <p:nvSpPr>
          <p:cNvPr id="6" name="Rechteck 5"/>
          <p:cNvSpPr/>
          <p:nvPr/>
        </p:nvSpPr>
        <p:spPr bwMode="auto">
          <a:xfrm>
            <a:off x="7543800" y="3352800"/>
            <a:ext cx="762000" cy="685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NMOS</a:t>
            </a:r>
          </a:p>
        </p:txBody>
      </p:sp>
      <p:cxnSp>
        <p:nvCxnSpPr>
          <p:cNvPr id="14" name="Gerade Verbindung 13"/>
          <p:cNvCxnSpPr>
            <a:stCxn id="6" idx="2"/>
          </p:cNvCxnSpPr>
          <p:nvPr/>
        </p:nvCxnSpPr>
        <p:spPr bwMode="auto">
          <a:xfrm>
            <a:off x="7924800" y="4038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Gerade Verbindung 24"/>
          <p:cNvCxnSpPr/>
          <p:nvPr/>
        </p:nvCxnSpPr>
        <p:spPr bwMode="auto">
          <a:xfrm flipH="1">
            <a:off x="7772400" y="4495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0" name="Rechteck 69"/>
          <p:cNvSpPr/>
          <p:nvPr/>
        </p:nvSpPr>
        <p:spPr bwMode="auto">
          <a:xfrm>
            <a:off x="7543800" y="2057400"/>
            <a:ext cx="762000" cy="685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/>
              <a:t>P</a:t>
            </a: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MOS</a:t>
            </a:r>
          </a:p>
        </p:txBody>
      </p:sp>
      <p:cxnSp>
        <p:nvCxnSpPr>
          <p:cNvPr id="14343" name="Gerade Verbindung 14342"/>
          <p:cNvCxnSpPr>
            <a:stCxn id="70" idx="2"/>
            <a:endCxn id="6" idx="0"/>
          </p:cNvCxnSpPr>
          <p:nvPr/>
        </p:nvCxnSpPr>
        <p:spPr bwMode="auto">
          <a:xfrm>
            <a:off x="7924800" y="2743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>
            <a:off x="7924800" y="16002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 flipH="1">
            <a:off x="7772400" y="1600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7" name="Gerade Verbindung 14346"/>
          <p:cNvCxnSpPr/>
          <p:nvPr/>
        </p:nvCxnSpPr>
        <p:spPr bwMode="auto">
          <a:xfrm>
            <a:off x="7924800" y="3048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12" name="Gruppieren 111"/>
          <p:cNvGrpSpPr/>
          <p:nvPr/>
        </p:nvGrpSpPr>
        <p:grpSpPr>
          <a:xfrm>
            <a:off x="3810000" y="2895600"/>
            <a:ext cx="571500" cy="457200"/>
            <a:chOff x="1295400" y="4495800"/>
            <a:chExt cx="1143000" cy="914400"/>
          </a:xfrm>
        </p:grpSpPr>
        <p:cxnSp>
          <p:nvCxnSpPr>
            <p:cNvPr id="113" name="Gerade Verbindung 112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4" name="Gerade Verbindung 113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5" name="Bogen 114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16" name="Gerade Verbindung 115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17" name="Gruppieren 116"/>
          <p:cNvGrpSpPr/>
          <p:nvPr/>
        </p:nvGrpSpPr>
        <p:grpSpPr>
          <a:xfrm>
            <a:off x="4499154" y="2362200"/>
            <a:ext cx="758646" cy="1046238"/>
            <a:chOff x="2743200" y="4648200"/>
            <a:chExt cx="1371600" cy="1981200"/>
          </a:xfrm>
        </p:grpSpPr>
        <p:sp>
          <p:nvSpPr>
            <p:cNvPr id="118" name="Bogen 117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19" name="Bogen 118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20" name="Gerade Verbindung 119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1" name="Gerade Verbindung 120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22" name="Bogen 121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123" name="Gruppieren 122"/>
          <p:cNvGrpSpPr/>
          <p:nvPr/>
        </p:nvGrpSpPr>
        <p:grpSpPr>
          <a:xfrm>
            <a:off x="4495800" y="1676400"/>
            <a:ext cx="758646" cy="1046238"/>
            <a:chOff x="2743200" y="4648200"/>
            <a:chExt cx="1371600" cy="1981200"/>
          </a:xfrm>
        </p:grpSpPr>
        <p:sp>
          <p:nvSpPr>
            <p:cNvPr id="124" name="Bogen 123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25" name="Bogen 124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26" name="Gerade Verbindung 125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7" name="Gerade Verbindung 126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28" name="Bogen 127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129" name="Gruppieren 128"/>
          <p:cNvGrpSpPr/>
          <p:nvPr/>
        </p:nvGrpSpPr>
        <p:grpSpPr>
          <a:xfrm>
            <a:off x="5562600" y="2133600"/>
            <a:ext cx="1047750" cy="838200"/>
            <a:chOff x="1295400" y="4495800"/>
            <a:chExt cx="1143000" cy="914400"/>
          </a:xfrm>
        </p:grpSpPr>
        <p:cxnSp>
          <p:nvCxnSpPr>
            <p:cNvPr id="130" name="Gerade Verbindung 129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1" name="Gerade Verbindung 130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32" name="Bogen 131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33" name="Gerade Verbindung 132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49" name="Gerade Verbindung 148"/>
          <p:cNvCxnSpPr/>
          <p:nvPr/>
        </p:nvCxnSpPr>
        <p:spPr bwMode="auto">
          <a:xfrm flipH="1" flipV="1">
            <a:off x="2133600" y="4724400"/>
            <a:ext cx="1524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0" name="Gerade Verbindung 149"/>
          <p:cNvCxnSpPr/>
          <p:nvPr/>
        </p:nvCxnSpPr>
        <p:spPr bwMode="auto">
          <a:xfrm flipV="1">
            <a:off x="2286000" y="4343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1" name="Gerade Verbindung 150"/>
          <p:cNvCxnSpPr/>
          <p:nvPr/>
        </p:nvCxnSpPr>
        <p:spPr bwMode="auto">
          <a:xfrm flipV="1">
            <a:off x="2286000" y="4953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2" name="Gerade Verbindung 151"/>
          <p:cNvCxnSpPr/>
          <p:nvPr/>
        </p:nvCxnSpPr>
        <p:spPr bwMode="auto">
          <a:xfrm flipH="1" flipV="1">
            <a:off x="2133600" y="3733800"/>
            <a:ext cx="1524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3" name="Gerade Verbindung 152"/>
          <p:cNvCxnSpPr/>
          <p:nvPr/>
        </p:nvCxnSpPr>
        <p:spPr bwMode="auto">
          <a:xfrm flipV="1">
            <a:off x="2286000" y="3352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4" name="Gerade Verbindung 153"/>
          <p:cNvCxnSpPr/>
          <p:nvPr/>
        </p:nvCxnSpPr>
        <p:spPr bwMode="auto">
          <a:xfrm flipV="1">
            <a:off x="2286000" y="3962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8" name="Textfeld 157"/>
          <p:cNvSpPr txBox="1"/>
          <p:nvPr/>
        </p:nvSpPr>
        <p:spPr>
          <a:xfrm>
            <a:off x="1066800" y="38100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159" name="Textfeld 158"/>
          <p:cNvSpPr txBox="1"/>
          <p:nvPr/>
        </p:nvSpPr>
        <p:spPr>
          <a:xfrm>
            <a:off x="1770141" y="4724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160" name="Textfeld 159"/>
          <p:cNvSpPr txBox="1"/>
          <p:nvPr/>
        </p:nvSpPr>
        <p:spPr>
          <a:xfrm>
            <a:off x="1828800" y="3886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cxnSp>
        <p:nvCxnSpPr>
          <p:cNvPr id="164" name="Gerade Verbindung 163"/>
          <p:cNvCxnSpPr/>
          <p:nvPr/>
        </p:nvCxnSpPr>
        <p:spPr bwMode="auto">
          <a:xfrm flipH="1" flipV="1">
            <a:off x="1524000" y="3733800"/>
            <a:ext cx="1524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5" name="Gerade Verbindung 164"/>
          <p:cNvCxnSpPr/>
          <p:nvPr/>
        </p:nvCxnSpPr>
        <p:spPr bwMode="auto">
          <a:xfrm flipV="1">
            <a:off x="1676400" y="3352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6" name="Gerade Verbindung 165"/>
          <p:cNvCxnSpPr/>
          <p:nvPr/>
        </p:nvCxnSpPr>
        <p:spPr bwMode="auto">
          <a:xfrm flipV="1">
            <a:off x="1676400" y="3962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Gerade Verbindung 21"/>
          <p:cNvCxnSpPr/>
          <p:nvPr/>
        </p:nvCxnSpPr>
        <p:spPr bwMode="auto">
          <a:xfrm>
            <a:off x="1676400" y="43434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36" name="Gerade Verbindung 14335"/>
          <p:cNvCxnSpPr/>
          <p:nvPr/>
        </p:nvCxnSpPr>
        <p:spPr bwMode="auto">
          <a:xfrm>
            <a:off x="1676400" y="53340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7" name="Gerade Verbindung 166"/>
          <p:cNvCxnSpPr/>
          <p:nvPr/>
        </p:nvCxnSpPr>
        <p:spPr bwMode="auto">
          <a:xfrm>
            <a:off x="1524000" y="33528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8" name="Gerade Verbindung 167"/>
          <p:cNvCxnSpPr/>
          <p:nvPr/>
        </p:nvCxnSpPr>
        <p:spPr bwMode="auto">
          <a:xfrm flipH="1" flipV="1">
            <a:off x="1524000" y="5715000"/>
            <a:ext cx="1524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9" name="Gerade Verbindung 168"/>
          <p:cNvCxnSpPr/>
          <p:nvPr/>
        </p:nvCxnSpPr>
        <p:spPr bwMode="auto">
          <a:xfrm flipV="1">
            <a:off x="1676400" y="5334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0" name="Gerade Verbindung 169"/>
          <p:cNvCxnSpPr/>
          <p:nvPr/>
        </p:nvCxnSpPr>
        <p:spPr bwMode="auto">
          <a:xfrm flipV="1">
            <a:off x="1676400" y="59436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1" name="Gerade Verbindung 170"/>
          <p:cNvCxnSpPr/>
          <p:nvPr/>
        </p:nvCxnSpPr>
        <p:spPr bwMode="auto">
          <a:xfrm flipH="1" flipV="1">
            <a:off x="2133600" y="5715000"/>
            <a:ext cx="1524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2" name="Gerade Verbindung 171"/>
          <p:cNvCxnSpPr/>
          <p:nvPr/>
        </p:nvCxnSpPr>
        <p:spPr bwMode="auto">
          <a:xfrm flipV="1">
            <a:off x="2286000" y="5334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3" name="Gerade Verbindung 172"/>
          <p:cNvCxnSpPr/>
          <p:nvPr/>
        </p:nvCxnSpPr>
        <p:spPr bwMode="auto">
          <a:xfrm flipV="1">
            <a:off x="2286000" y="59436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" name="Gerade Verbindung 173"/>
          <p:cNvCxnSpPr/>
          <p:nvPr/>
        </p:nvCxnSpPr>
        <p:spPr bwMode="auto">
          <a:xfrm>
            <a:off x="1676400" y="53340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5" name="Textfeld 174"/>
          <p:cNvSpPr txBox="1"/>
          <p:nvPr/>
        </p:nvSpPr>
        <p:spPr>
          <a:xfrm>
            <a:off x="1066800" y="5715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176" name="Textfeld 175"/>
          <p:cNvSpPr txBox="1"/>
          <p:nvPr/>
        </p:nvSpPr>
        <p:spPr>
          <a:xfrm>
            <a:off x="1752600" y="5715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cxnSp>
        <p:nvCxnSpPr>
          <p:cNvPr id="177" name="Gerade Verbindung 176"/>
          <p:cNvCxnSpPr/>
          <p:nvPr/>
        </p:nvCxnSpPr>
        <p:spPr bwMode="auto">
          <a:xfrm>
            <a:off x="1676400" y="6324600"/>
            <a:ext cx="1447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1" name="Gerade Verbindung mit Pfeil 14340"/>
          <p:cNvCxnSpPr/>
          <p:nvPr/>
        </p:nvCxnSpPr>
        <p:spPr bwMode="auto">
          <a:xfrm flipV="1">
            <a:off x="2667000" y="2743200"/>
            <a:ext cx="4876800" cy="2209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8" name="Textfeld 177"/>
          <p:cNvSpPr txBox="1"/>
          <p:nvPr/>
        </p:nvSpPr>
        <p:spPr>
          <a:xfrm>
            <a:off x="2667000" y="6019800"/>
            <a:ext cx="4331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Out</a:t>
            </a:r>
            <a:endParaRPr lang="de-DE" dirty="0"/>
          </a:p>
        </p:txBody>
      </p:sp>
      <p:sp>
        <p:nvSpPr>
          <p:cNvPr id="180" name="Ellipse 179"/>
          <p:cNvSpPr/>
          <p:nvPr/>
        </p:nvSpPr>
        <p:spPr bwMode="auto">
          <a:xfrm>
            <a:off x="1371600" y="3733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1" name="Ellipse 180"/>
          <p:cNvSpPr/>
          <p:nvPr/>
        </p:nvSpPr>
        <p:spPr bwMode="auto">
          <a:xfrm>
            <a:off x="2057400" y="38100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2" name="Ellipse 181"/>
          <p:cNvSpPr/>
          <p:nvPr/>
        </p:nvSpPr>
        <p:spPr bwMode="auto">
          <a:xfrm>
            <a:off x="2057400" y="48006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3" name="Ellipse 182"/>
          <p:cNvSpPr/>
          <p:nvPr/>
        </p:nvSpPr>
        <p:spPr bwMode="auto">
          <a:xfrm>
            <a:off x="2057400" y="57912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4" name="Ellipse 183"/>
          <p:cNvSpPr/>
          <p:nvPr/>
        </p:nvSpPr>
        <p:spPr bwMode="auto">
          <a:xfrm>
            <a:off x="1447800" y="57912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346" name="Abgerundetes Rechteck 14345"/>
          <p:cNvSpPr/>
          <p:nvPr/>
        </p:nvSpPr>
        <p:spPr bwMode="auto">
          <a:xfrm>
            <a:off x="838200" y="5562600"/>
            <a:ext cx="1828800" cy="5334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49" name="Gerade Verbindung mit Pfeil 14348"/>
          <p:cNvCxnSpPr>
            <a:endCxn id="124" idx="2"/>
          </p:cNvCxnSpPr>
          <p:nvPr/>
        </p:nvCxnSpPr>
        <p:spPr bwMode="auto">
          <a:xfrm flipV="1">
            <a:off x="2667000" y="2474480"/>
            <a:ext cx="1935157" cy="308812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8" name="Abgerundetes Rechteck 187"/>
          <p:cNvSpPr/>
          <p:nvPr/>
        </p:nvSpPr>
        <p:spPr bwMode="auto">
          <a:xfrm>
            <a:off x="1752600" y="3581400"/>
            <a:ext cx="762000" cy="16764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51" name="Gerade Verbindung mit Pfeil 14350"/>
          <p:cNvCxnSpPr>
            <a:stCxn id="188" idx="3"/>
          </p:cNvCxnSpPr>
          <p:nvPr/>
        </p:nvCxnSpPr>
        <p:spPr bwMode="auto">
          <a:xfrm flipV="1">
            <a:off x="2514600" y="3352800"/>
            <a:ext cx="1295400" cy="1066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1" name="Abgerundetes Rechteck 190"/>
          <p:cNvSpPr/>
          <p:nvPr/>
        </p:nvSpPr>
        <p:spPr bwMode="auto">
          <a:xfrm>
            <a:off x="1219200" y="3505200"/>
            <a:ext cx="1371600" cy="19050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53" name="Gerade Verbindung mit Pfeil 14352"/>
          <p:cNvCxnSpPr/>
          <p:nvPr/>
        </p:nvCxnSpPr>
        <p:spPr bwMode="auto">
          <a:xfrm flipV="1">
            <a:off x="2590800" y="3200400"/>
            <a:ext cx="2133600" cy="1524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728721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Das Carry wird durch </a:t>
            </a:r>
            <a:r>
              <a:rPr lang="de-DE" dirty="0" err="1"/>
              <a:t>Cout</a:t>
            </a:r>
            <a:r>
              <a:rPr lang="de-DE" dirty="0"/>
              <a:t> = AB + (A+B)</a:t>
            </a:r>
            <a:r>
              <a:rPr lang="de-DE" dirty="0" err="1"/>
              <a:t>Cin</a:t>
            </a:r>
            <a:r>
              <a:rPr lang="de-DE" dirty="0"/>
              <a:t> gegeben.</a:t>
            </a:r>
          </a:p>
          <a:p>
            <a:r>
              <a:rPr lang="de-DE" dirty="0"/>
              <a:t> Diese Funktion kann mit dem gemischten Gatter Y = !(AB+(A+B)</a:t>
            </a:r>
            <a:r>
              <a:rPr lang="de-DE" dirty="0" err="1"/>
              <a:t>Cin</a:t>
            </a:r>
            <a:r>
              <a:rPr lang="de-DE" dirty="0"/>
              <a:t>) implementiert </a:t>
            </a:r>
            <a:r>
              <a:rPr lang="de-DE" dirty="0" smtClean="0"/>
              <a:t>werden</a:t>
            </a:r>
          </a:p>
          <a:p>
            <a:r>
              <a:rPr lang="de-DE" dirty="0"/>
              <a:t>Problem: 3 PMOS übereinander ('Stack </a:t>
            </a:r>
            <a:r>
              <a:rPr lang="de-DE" dirty="0" err="1"/>
              <a:t>height</a:t>
            </a:r>
            <a:r>
              <a:rPr lang="de-DE" dirty="0"/>
              <a:t>' = 3)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17</a:t>
            </a:fld>
            <a:endParaRPr lang="de-DE" altLang="de-DE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0750" y="2590800"/>
            <a:ext cx="2838450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Gerade Verbindung 5"/>
          <p:cNvCxnSpPr/>
          <p:nvPr/>
        </p:nvCxnSpPr>
        <p:spPr bwMode="auto">
          <a:xfrm flipH="1" flipV="1">
            <a:off x="2133600" y="4724400"/>
            <a:ext cx="1524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6"/>
          <p:cNvCxnSpPr/>
          <p:nvPr/>
        </p:nvCxnSpPr>
        <p:spPr bwMode="auto">
          <a:xfrm flipV="1">
            <a:off x="2286000" y="4343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7"/>
          <p:cNvCxnSpPr/>
          <p:nvPr/>
        </p:nvCxnSpPr>
        <p:spPr bwMode="auto">
          <a:xfrm flipV="1">
            <a:off x="2286000" y="4953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/>
          <p:nvPr/>
        </p:nvCxnSpPr>
        <p:spPr bwMode="auto">
          <a:xfrm flipH="1" flipV="1">
            <a:off x="2133600" y="3733800"/>
            <a:ext cx="1524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 flipV="1">
            <a:off x="2286000" y="3352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10"/>
          <p:cNvCxnSpPr/>
          <p:nvPr/>
        </p:nvCxnSpPr>
        <p:spPr bwMode="auto">
          <a:xfrm flipV="1">
            <a:off x="2286000" y="3962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Textfeld 11"/>
          <p:cNvSpPr txBox="1"/>
          <p:nvPr/>
        </p:nvSpPr>
        <p:spPr>
          <a:xfrm>
            <a:off x="1066800" y="38100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13" name="Textfeld 12"/>
          <p:cNvSpPr txBox="1"/>
          <p:nvPr/>
        </p:nvSpPr>
        <p:spPr>
          <a:xfrm>
            <a:off x="1770141" y="4724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14" name="Textfeld 13"/>
          <p:cNvSpPr txBox="1"/>
          <p:nvPr/>
        </p:nvSpPr>
        <p:spPr>
          <a:xfrm>
            <a:off x="1828800" y="3886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cxnSp>
        <p:nvCxnSpPr>
          <p:cNvPr id="15" name="Gerade Verbindung 14"/>
          <p:cNvCxnSpPr/>
          <p:nvPr/>
        </p:nvCxnSpPr>
        <p:spPr bwMode="auto">
          <a:xfrm flipH="1" flipV="1">
            <a:off x="1524000" y="3733800"/>
            <a:ext cx="1524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Gerade Verbindung 15"/>
          <p:cNvCxnSpPr/>
          <p:nvPr/>
        </p:nvCxnSpPr>
        <p:spPr bwMode="auto">
          <a:xfrm flipV="1">
            <a:off x="1676400" y="3352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16"/>
          <p:cNvCxnSpPr/>
          <p:nvPr/>
        </p:nvCxnSpPr>
        <p:spPr bwMode="auto">
          <a:xfrm flipV="1">
            <a:off x="1676400" y="3962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Gerade Verbindung 17"/>
          <p:cNvCxnSpPr/>
          <p:nvPr/>
        </p:nvCxnSpPr>
        <p:spPr bwMode="auto">
          <a:xfrm>
            <a:off x="1676400" y="43434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/>
          <p:nvPr/>
        </p:nvCxnSpPr>
        <p:spPr bwMode="auto">
          <a:xfrm>
            <a:off x="1676400" y="53340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19"/>
          <p:cNvCxnSpPr/>
          <p:nvPr/>
        </p:nvCxnSpPr>
        <p:spPr bwMode="auto">
          <a:xfrm>
            <a:off x="1524000" y="33528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/>
          <p:nvPr/>
        </p:nvCxnSpPr>
        <p:spPr bwMode="auto">
          <a:xfrm flipH="1" flipV="1">
            <a:off x="1524000" y="5715000"/>
            <a:ext cx="1524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Gerade Verbindung 21"/>
          <p:cNvCxnSpPr/>
          <p:nvPr/>
        </p:nvCxnSpPr>
        <p:spPr bwMode="auto">
          <a:xfrm flipV="1">
            <a:off x="1676400" y="5334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Gerade Verbindung 22"/>
          <p:cNvCxnSpPr/>
          <p:nvPr/>
        </p:nvCxnSpPr>
        <p:spPr bwMode="auto">
          <a:xfrm flipV="1">
            <a:off x="1676400" y="59436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23"/>
          <p:cNvCxnSpPr/>
          <p:nvPr/>
        </p:nvCxnSpPr>
        <p:spPr bwMode="auto">
          <a:xfrm flipH="1" flipV="1">
            <a:off x="2133600" y="5715000"/>
            <a:ext cx="1524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Gerade Verbindung 24"/>
          <p:cNvCxnSpPr/>
          <p:nvPr/>
        </p:nvCxnSpPr>
        <p:spPr bwMode="auto">
          <a:xfrm flipV="1">
            <a:off x="2286000" y="5334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25"/>
          <p:cNvCxnSpPr/>
          <p:nvPr/>
        </p:nvCxnSpPr>
        <p:spPr bwMode="auto">
          <a:xfrm flipV="1">
            <a:off x="2286000" y="59436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Gerade Verbindung 26"/>
          <p:cNvCxnSpPr/>
          <p:nvPr/>
        </p:nvCxnSpPr>
        <p:spPr bwMode="auto">
          <a:xfrm>
            <a:off x="1676400" y="53340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Textfeld 27"/>
          <p:cNvSpPr txBox="1"/>
          <p:nvPr/>
        </p:nvSpPr>
        <p:spPr>
          <a:xfrm>
            <a:off x="1066800" y="5715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29" name="Textfeld 28"/>
          <p:cNvSpPr txBox="1"/>
          <p:nvPr/>
        </p:nvSpPr>
        <p:spPr>
          <a:xfrm>
            <a:off x="1752600" y="5715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cxnSp>
        <p:nvCxnSpPr>
          <p:cNvPr id="30" name="Gerade Verbindung 29"/>
          <p:cNvCxnSpPr/>
          <p:nvPr/>
        </p:nvCxnSpPr>
        <p:spPr bwMode="auto">
          <a:xfrm>
            <a:off x="1676400" y="6324600"/>
            <a:ext cx="1447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" name="Textfeld 30"/>
          <p:cNvSpPr txBox="1"/>
          <p:nvPr/>
        </p:nvSpPr>
        <p:spPr>
          <a:xfrm>
            <a:off x="2667000" y="6019800"/>
            <a:ext cx="4331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Out</a:t>
            </a:r>
            <a:endParaRPr lang="de-DE" dirty="0"/>
          </a:p>
        </p:txBody>
      </p:sp>
      <p:sp>
        <p:nvSpPr>
          <p:cNvPr id="32" name="Ellipse 31"/>
          <p:cNvSpPr/>
          <p:nvPr/>
        </p:nvSpPr>
        <p:spPr bwMode="auto">
          <a:xfrm>
            <a:off x="1371600" y="3733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3" name="Ellipse 32"/>
          <p:cNvSpPr/>
          <p:nvPr/>
        </p:nvSpPr>
        <p:spPr bwMode="auto">
          <a:xfrm>
            <a:off x="2057400" y="38100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4" name="Ellipse 33"/>
          <p:cNvSpPr/>
          <p:nvPr/>
        </p:nvSpPr>
        <p:spPr bwMode="auto">
          <a:xfrm>
            <a:off x="2057400" y="48006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5" name="Ellipse 34"/>
          <p:cNvSpPr/>
          <p:nvPr/>
        </p:nvSpPr>
        <p:spPr bwMode="auto">
          <a:xfrm>
            <a:off x="2057400" y="57912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6" name="Ellipse 35"/>
          <p:cNvSpPr/>
          <p:nvPr/>
        </p:nvSpPr>
        <p:spPr bwMode="auto">
          <a:xfrm>
            <a:off x="1447800" y="57912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0" name="Gerade Verbindung 39"/>
          <p:cNvCxnSpPr/>
          <p:nvPr/>
        </p:nvCxnSpPr>
        <p:spPr bwMode="auto">
          <a:xfrm flipH="1" flipV="1">
            <a:off x="3886200" y="5486400"/>
            <a:ext cx="1524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 Verbindung 40"/>
          <p:cNvCxnSpPr/>
          <p:nvPr/>
        </p:nvCxnSpPr>
        <p:spPr bwMode="auto">
          <a:xfrm flipV="1">
            <a:off x="4038600" y="5105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 flipV="1">
            <a:off x="4038600" y="5715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Gerade Verbindung 42"/>
          <p:cNvCxnSpPr/>
          <p:nvPr/>
        </p:nvCxnSpPr>
        <p:spPr bwMode="auto">
          <a:xfrm flipH="1" flipV="1">
            <a:off x="4495800" y="5486400"/>
            <a:ext cx="1524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Gerade Verbindung 43"/>
          <p:cNvCxnSpPr/>
          <p:nvPr/>
        </p:nvCxnSpPr>
        <p:spPr bwMode="auto">
          <a:xfrm flipV="1">
            <a:off x="4648200" y="5105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Gerade Verbindung 44"/>
          <p:cNvCxnSpPr/>
          <p:nvPr/>
        </p:nvCxnSpPr>
        <p:spPr bwMode="auto">
          <a:xfrm flipV="1">
            <a:off x="4648200" y="5715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 Verbindung 45"/>
          <p:cNvCxnSpPr/>
          <p:nvPr/>
        </p:nvCxnSpPr>
        <p:spPr bwMode="auto">
          <a:xfrm>
            <a:off x="3962400" y="6096000"/>
            <a:ext cx="1524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" name="Gerade Verbindung 46"/>
          <p:cNvCxnSpPr/>
          <p:nvPr/>
        </p:nvCxnSpPr>
        <p:spPr bwMode="auto">
          <a:xfrm>
            <a:off x="4038600" y="51054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Gerade Verbindung 47"/>
          <p:cNvCxnSpPr/>
          <p:nvPr/>
        </p:nvCxnSpPr>
        <p:spPr bwMode="auto">
          <a:xfrm flipH="1" flipV="1">
            <a:off x="3886200" y="4495800"/>
            <a:ext cx="1524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" name="Gerade Verbindung 48"/>
          <p:cNvCxnSpPr/>
          <p:nvPr/>
        </p:nvCxnSpPr>
        <p:spPr bwMode="auto">
          <a:xfrm flipV="1">
            <a:off x="4038600" y="4114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Gerade Verbindung 49"/>
          <p:cNvCxnSpPr/>
          <p:nvPr/>
        </p:nvCxnSpPr>
        <p:spPr bwMode="auto">
          <a:xfrm flipV="1">
            <a:off x="4038600" y="4724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 flipH="1" flipV="1">
            <a:off x="5181600" y="5486400"/>
            <a:ext cx="1524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 flipV="1">
            <a:off x="5334000" y="5105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Gerade Verbindung 52"/>
          <p:cNvCxnSpPr/>
          <p:nvPr/>
        </p:nvCxnSpPr>
        <p:spPr bwMode="auto">
          <a:xfrm flipV="1">
            <a:off x="5334000" y="5715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Gerade Verbindung 53"/>
          <p:cNvCxnSpPr/>
          <p:nvPr/>
        </p:nvCxnSpPr>
        <p:spPr bwMode="auto">
          <a:xfrm flipH="1" flipV="1">
            <a:off x="5181600" y="4495800"/>
            <a:ext cx="1524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Gerade Verbindung 54"/>
          <p:cNvCxnSpPr/>
          <p:nvPr/>
        </p:nvCxnSpPr>
        <p:spPr bwMode="auto">
          <a:xfrm flipV="1">
            <a:off x="5334000" y="4114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Gerade Verbindung 55"/>
          <p:cNvCxnSpPr/>
          <p:nvPr/>
        </p:nvCxnSpPr>
        <p:spPr bwMode="auto">
          <a:xfrm flipV="1">
            <a:off x="5334000" y="4724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 Verbindung 56"/>
          <p:cNvCxnSpPr/>
          <p:nvPr/>
        </p:nvCxnSpPr>
        <p:spPr bwMode="auto">
          <a:xfrm>
            <a:off x="3962400" y="4114800"/>
            <a:ext cx="1905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8" name="Textfeld 57"/>
          <p:cNvSpPr txBox="1"/>
          <p:nvPr/>
        </p:nvSpPr>
        <p:spPr>
          <a:xfrm>
            <a:off x="3581400" y="5486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59" name="Textfeld 58"/>
          <p:cNvSpPr txBox="1"/>
          <p:nvPr/>
        </p:nvSpPr>
        <p:spPr>
          <a:xfrm>
            <a:off x="4267200" y="5486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60" name="Textfeld 59"/>
          <p:cNvSpPr txBox="1"/>
          <p:nvPr/>
        </p:nvSpPr>
        <p:spPr>
          <a:xfrm>
            <a:off x="3594282" y="44958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61" name="Textfeld 60"/>
          <p:cNvSpPr txBox="1"/>
          <p:nvPr/>
        </p:nvSpPr>
        <p:spPr>
          <a:xfrm>
            <a:off x="4953000" y="5486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62" name="Textfeld 61"/>
          <p:cNvSpPr txBox="1"/>
          <p:nvPr/>
        </p:nvSpPr>
        <p:spPr>
          <a:xfrm>
            <a:off x="5029200" y="4648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66" name="Textfeld 65"/>
          <p:cNvSpPr txBox="1"/>
          <p:nvPr/>
        </p:nvSpPr>
        <p:spPr>
          <a:xfrm>
            <a:off x="5586668" y="3810000"/>
            <a:ext cx="4331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Out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22790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Der PMOS Zweig kann umgeformt werden: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18</a:t>
            </a:fld>
            <a:endParaRPr lang="de-DE" altLang="de-DE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4900" y="3200400"/>
            <a:ext cx="2857500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590800"/>
            <a:ext cx="2838450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feil nach rechts 3"/>
          <p:cNvSpPr/>
          <p:nvPr/>
        </p:nvSpPr>
        <p:spPr bwMode="auto">
          <a:xfrm>
            <a:off x="4038600" y="4495800"/>
            <a:ext cx="609600" cy="304800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" name="Ellipse 4"/>
          <p:cNvSpPr/>
          <p:nvPr/>
        </p:nvSpPr>
        <p:spPr bwMode="auto">
          <a:xfrm>
            <a:off x="5257800" y="2971800"/>
            <a:ext cx="1295400" cy="17526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" name="Freihandform 6"/>
          <p:cNvSpPr/>
          <p:nvPr/>
        </p:nvSpPr>
        <p:spPr bwMode="auto">
          <a:xfrm>
            <a:off x="1553134" y="2216017"/>
            <a:ext cx="2241960" cy="2427417"/>
          </a:xfrm>
          <a:custGeom>
            <a:avLst/>
            <a:gdLst>
              <a:gd name="connsiteX0" fmla="*/ 148666 w 2241960"/>
              <a:gd name="connsiteY0" fmla="*/ 2292483 h 2427417"/>
              <a:gd name="connsiteX1" fmla="*/ 199466 w 2241960"/>
              <a:gd name="connsiteY1" fmla="*/ 209683 h 2427417"/>
              <a:gd name="connsiteX2" fmla="*/ 2053666 w 2241960"/>
              <a:gd name="connsiteY2" fmla="*/ 196983 h 2427417"/>
              <a:gd name="connsiteX3" fmla="*/ 2079066 w 2241960"/>
              <a:gd name="connsiteY3" fmla="*/ 1314583 h 2427417"/>
              <a:gd name="connsiteX4" fmla="*/ 1164666 w 2241960"/>
              <a:gd name="connsiteY4" fmla="*/ 1352683 h 2427417"/>
              <a:gd name="connsiteX5" fmla="*/ 1063066 w 2241960"/>
              <a:gd name="connsiteY5" fmla="*/ 2127383 h 2427417"/>
              <a:gd name="connsiteX6" fmla="*/ 148666 w 2241960"/>
              <a:gd name="connsiteY6" fmla="*/ 2292483 h 24274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41960" h="2427417">
                <a:moveTo>
                  <a:pt x="148666" y="2292483"/>
                </a:moveTo>
                <a:cubicBezTo>
                  <a:pt x="4733" y="1972866"/>
                  <a:pt x="-118034" y="558933"/>
                  <a:pt x="199466" y="209683"/>
                </a:cubicBezTo>
                <a:cubicBezTo>
                  <a:pt x="516966" y="-139567"/>
                  <a:pt x="1740399" y="12833"/>
                  <a:pt x="2053666" y="196983"/>
                </a:cubicBezTo>
                <a:cubicBezTo>
                  <a:pt x="2366933" y="381133"/>
                  <a:pt x="2227233" y="1121966"/>
                  <a:pt x="2079066" y="1314583"/>
                </a:cubicBezTo>
                <a:cubicBezTo>
                  <a:pt x="1930899" y="1507200"/>
                  <a:pt x="1333999" y="1217216"/>
                  <a:pt x="1164666" y="1352683"/>
                </a:cubicBezTo>
                <a:cubicBezTo>
                  <a:pt x="995333" y="1488150"/>
                  <a:pt x="1232399" y="1970750"/>
                  <a:pt x="1063066" y="2127383"/>
                </a:cubicBezTo>
                <a:cubicBezTo>
                  <a:pt x="893733" y="2284016"/>
                  <a:pt x="292599" y="2612100"/>
                  <a:pt x="148666" y="2292483"/>
                </a:cubicBezTo>
                <a:close/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9248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-&gt; Optimierter </a:t>
            </a:r>
            <a:r>
              <a:rPr lang="de-DE" dirty="0" err="1" smtClean="0"/>
              <a:t>Volladierer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19</a:t>
            </a:fld>
            <a:endParaRPr lang="de-DE" altLang="de-DE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105025"/>
            <a:ext cx="6477000" cy="391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31001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b="1" dirty="0"/>
              <a:t>Addition von Binärzahlen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84474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Optimierung: </a:t>
            </a:r>
            <a:r>
              <a:rPr lang="de-DE" b="1" dirty="0" smtClean="0"/>
              <a:t>Polaritätswechsel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20</a:t>
            </a:fld>
            <a:endParaRPr lang="de-DE" altLang="de-DE"/>
          </a:p>
        </p:txBody>
      </p:sp>
      <p:grpSp>
        <p:nvGrpSpPr>
          <p:cNvPr id="5" name="Gruppieren 4"/>
          <p:cNvGrpSpPr/>
          <p:nvPr/>
        </p:nvGrpSpPr>
        <p:grpSpPr>
          <a:xfrm>
            <a:off x="4607863" y="1981200"/>
            <a:ext cx="571500" cy="457200"/>
            <a:chOff x="1295400" y="4495800"/>
            <a:chExt cx="1143000" cy="914400"/>
          </a:xfrm>
        </p:grpSpPr>
        <p:cxnSp>
          <p:nvCxnSpPr>
            <p:cNvPr id="9" name="Gerade Verbindung 8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" name="Gerade Verbindung 9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" name="Bogen 10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3" name="Gerade Verbindung 12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4" name="Gruppieren 3"/>
          <p:cNvGrpSpPr/>
          <p:nvPr/>
        </p:nvGrpSpPr>
        <p:grpSpPr>
          <a:xfrm>
            <a:off x="5217463" y="1642533"/>
            <a:ext cx="1295400" cy="1786467"/>
            <a:chOff x="2743200" y="4648200"/>
            <a:chExt cx="1371600" cy="1981200"/>
          </a:xfrm>
        </p:grpSpPr>
        <p:sp>
          <p:nvSpPr>
            <p:cNvPr id="15" name="Bogen 14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6" name="Bogen 15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7" name="Gerade Verbindung 16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" name="Gerade Verbindung 17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9" name="Bogen 18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21" name="Gerade Verbindung 20"/>
          <p:cNvCxnSpPr/>
          <p:nvPr/>
        </p:nvCxnSpPr>
        <p:spPr bwMode="auto">
          <a:xfrm>
            <a:off x="5217463" y="2209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6" name="Gruppieren 25"/>
          <p:cNvGrpSpPr/>
          <p:nvPr/>
        </p:nvGrpSpPr>
        <p:grpSpPr>
          <a:xfrm>
            <a:off x="4607863" y="2667000"/>
            <a:ext cx="571500" cy="457200"/>
            <a:chOff x="1295400" y="4495800"/>
            <a:chExt cx="1143000" cy="914400"/>
          </a:xfrm>
        </p:grpSpPr>
        <p:cxnSp>
          <p:nvCxnSpPr>
            <p:cNvPr id="27" name="Gerade Verbindung 26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8" name="Gerade Verbindung 27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9" name="Bogen 28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0" name="Gerade Verbindung 29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31" name="Gerade Verbindung 30"/>
          <p:cNvCxnSpPr/>
          <p:nvPr/>
        </p:nvCxnSpPr>
        <p:spPr bwMode="auto">
          <a:xfrm>
            <a:off x="5217463" y="2895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2" name="Gruppieren 31"/>
          <p:cNvGrpSpPr/>
          <p:nvPr/>
        </p:nvGrpSpPr>
        <p:grpSpPr>
          <a:xfrm>
            <a:off x="3617263" y="2590800"/>
            <a:ext cx="758646" cy="1046238"/>
            <a:chOff x="2743200" y="4648200"/>
            <a:chExt cx="1371600" cy="1981200"/>
          </a:xfrm>
        </p:grpSpPr>
        <p:sp>
          <p:nvSpPr>
            <p:cNvPr id="33" name="Bogen 32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4" name="Bogen 33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5" name="Gerade Verbindung 34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6" name="Gerade Verbindung 35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7" name="Bogen 36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24" name="Gerade Verbindung 23"/>
          <p:cNvCxnSpPr/>
          <p:nvPr/>
        </p:nvCxnSpPr>
        <p:spPr bwMode="auto">
          <a:xfrm>
            <a:off x="4150663" y="2057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/>
          <p:nvPr/>
        </p:nvCxnSpPr>
        <p:spPr bwMode="auto">
          <a:xfrm>
            <a:off x="4150663" y="2362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 Verbindung 40"/>
          <p:cNvCxnSpPr/>
          <p:nvPr/>
        </p:nvCxnSpPr>
        <p:spPr bwMode="auto">
          <a:xfrm>
            <a:off x="4150663" y="2743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3312463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Gerade Verbindung 42"/>
          <p:cNvCxnSpPr/>
          <p:nvPr/>
        </p:nvCxnSpPr>
        <p:spPr bwMode="auto">
          <a:xfrm>
            <a:off x="3312463" y="3200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5" name="Gruppieren 24"/>
          <p:cNvGrpSpPr/>
          <p:nvPr/>
        </p:nvGrpSpPr>
        <p:grpSpPr>
          <a:xfrm>
            <a:off x="7046263" y="2286000"/>
            <a:ext cx="525517" cy="457200"/>
            <a:chOff x="3276600" y="5181600"/>
            <a:chExt cx="1219200" cy="1060704"/>
          </a:xfrm>
        </p:grpSpPr>
        <p:sp>
          <p:nvSpPr>
            <p:cNvPr id="44" name="Ellipse 43"/>
            <p:cNvSpPr/>
            <p:nvPr/>
          </p:nvSpPr>
          <p:spPr bwMode="auto">
            <a:xfrm>
              <a:off x="4191000" y="55626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45" name="Gleichschenkliges Dreieck 44"/>
            <p:cNvSpPr/>
            <p:nvPr/>
          </p:nvSpPr>
          <p:spPr bwMode="auto">
            <a:xfrm rot="5400000">
              <a:off x="3203448" y="52547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46" name="Ellipse 45"/>
          <p:cNvSpPr/>
          <p:nvPr/>
        </p:nvSpPr>
        <p:spPr bwMode="auto">
          <a:xfrm>
            <a:off x="6436663" y="2362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37" name="Gerade Verbindung 14336"/>
          <p:cNvCxnSpPr/>
          <p:nvPr/>
        </p:nvCxnSpPr>
        <p:spPr bwMode="auto">
          <a:xfrm>
            <a:off x="6741463" y="2514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>
            <a:off x="7579663" y="2514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>
            <a:off x="4379263" y="3124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4" name="Gruppieren 53"/>
          <p:cNvGrpSpPr/>
          <p:nvPr/>
        </p:nvGrpSpPr>
        <p:grpSpPr>
          <a:xfrm>
            <a:off x="4607863" y="4038600"/>
            <a:ext cx="571500" cy="457200"/>
            <a:chOff x="1295400" y="4495800"/>
            <a:chExt cx="1143000" cy="914400"/>
          </a:xfrm>
        </p:grpSpPr>
        <p:cxnSp>
          <p:nvCxnSpPr>
            <p:cNvPr id="55" name="Gerade Verbindung 54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6" name="Gerade Verbindung 55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7" name="Bogen 56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58" name="Gerade Verbindung 57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59" name="Gruppieren 58"/>
          <p:cNvGrpSpPr/>
          <p:nvPr/>
        </p:nvGrpSpPr>
        <p:grpSpPr>
          <a:xfrm>
            <a:off x="5217463" y="3699933"/>
            <a:ext cx="1295400" cy="1786467"/>
            <a:chOff x="2743200" y="4648200"/>
            <a:chExt cx="1371600" cy="1981200"/>
          </a:xfrm>
        </p:grpSpPr>
        <p:sp>
          <p:nvSpPr>
            <p:cNvPr id="60" name="Bogen 59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61" name="Bogen 60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62" name="Gerade Verbindung 61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3" name="Gerade Verbindung 62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4" name="Bogen 63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65" name="Gerade Verbindung 64"/>
          <p:cNvCxnSpPr/>
          <p:nvPr/>
        </p:nvCxnSpPr>
        <p:spPr bwMode="auto">
          <a:xfrm>
            <a:off x="5217463" y="4267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6" name="Gruppieren 65"/>
          <p:cNvGrpSpPr/>
          <p:nvPr/>
        </p:nvGrpSpPr>
        <p:grpSpPr>
          <a:xfrm>
            <a:off x="4607863" y="4724400"/>
            <a:ext cx="571500" cy="457200"/>
            <a:chOff x="1295400" y="4495800"/>
            <a:chExt cx="1143000" cy="914400"/>
          </a:xfrm>
        </p:grpSpPr>
        <p:cxnSp>
          <p:nvCxnSpPr>
            <p:cNvPr id="67" name="Gerade Verbindung 66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8" name="Gerade Verbindung 67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9" name="Bogen 68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70" name="Gerade Verbindung 69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71" name="Gerade Verbindung 70"/>
          <p:cNvCxnSpPr/>
          <p:nvPr/>
        </p:nvCxnSpPr>
        <p:spPr bwMode="auto">
          <a:xfrm>
            <a:off x="5217463" y="4953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>
            <a:off x="4150663" y="4114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>
            <a:off x="4150663" y="4419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>
            <a:off x="4150663" y="4724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75" name="Gruppieren 74"/>
          <p:cNvGrpSpPr/>
          <p:nvPr/>
        </p:nvGrpSpPr>
        <p:grpSpPr>
          <a:xfrm>
            <a:off x="7046263" y="4343400"/>
            <a:ext cx="525517" cy="457200"/>
            <a:chOff x="3276600" y="5181600"/>
            <a:chExt cx="1219200" cy="1060704"/>
          </a:xfrm>
        </p:grpSpPr>
        <p:sp>
          <p:nvSpPr>
            <p:cNvPr id="76" name="Ellipse 75"/>
            <p:cNvSpPr/>
            <p:nvPr/>
          </p:nvSpPr>
          <p:spPr bwMode="auto">
            <a:xfrm>
              <a:off x="4191000" y="55626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77" name="Gleichschenkliges Dreieck 76"/>
            <p:cNvSpPr/>
            <p:nvPr/>
          </p:nvSpPr>
          <p:spPr bwMode="auto">
            <a:xfrm rot="5400000">
              <a:off x="3203448" y="52547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78" name="Ellipse 77"/>
          <p:cNvSpPr/>
          <p:nvPr/>
        </p:nvSpPr>
        <p:spPr bwMode="auto">
          <a:xfrm>
            <a:off x="6436663" y="44196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9" name="Gerade Verbindung 78"/>
          <p:cNvCxnSpPr/>
          <p:nvPr/>
        </p:nvCxnSpPr>
        <p:spPr bwMode="auto">
          <a:xfrm>
            <a:off x="6741463" y="4572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Gerade Verbindung 79"/>
          <p:cNvCxnSpPr/>
          <p:nvPr/>
        </p:nvCxnSpPr>
        <p:spPr bwMode="auto">
          <a:xfrm>
            <a:off x="4150663" y="5181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Gerade Verbindung 82"/>
          <p:cNvCxnSpPr/>
          <p:nvPr/>
        </p:nvCxnSpPr>
        <p:spPr bwMode="auto">
          <a:xfrm>
            <a:off x="4150663" y="4953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84" name="Gruppieren 83"/>
          <p:cNvGrpSpPr/>
          <p:nvPr/>
        </p:nvGrpSpPr>
        <p:grpSpPr>
          <a:xfrm>
            <a:off x="3388663" y="3886200"/>
            <a:ext cx="758646" cy="1046238"/>
            <a:chOff x="2743200" y="4648200"/>
            <a:chExt cx="1371600" cy="1981200"/>
          </a:xfrm>
        </p:grpSpPr>
        <p:sp>
          <p:nvSpPr>
            <p:cNvPr id="85" name="Bogen 84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86" name="Bogen 85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87" name="Gerade Verbindung 86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8" name="Gerade Verbindung 87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9" name="Bogen 88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90" name="Gerade Verbindung 89"/>
          <p:cNvCxnSpPr/>
          <p:nvPr/>
        </p:nvCxnSpPr>
        <p:spPr bwMode="auto">
          <a:xfrm>
            <a:off x="3083863" y="4267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Gerade Verbindung 90"/>
          <p:cNvCxnSpPr/>
          <p:nvPr/>
        </p:nvCxnSpPr>
        <p:spPr bwMode="auto">
          <a:xfrm>
            <a:off x="3083863" y="4572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 Verbindung 91"/>
          <p:cNvCxnSpPr/>
          <p:nvPr/>
        </p:nvCxnSpPr>
        <p:spPr bwMode="auto">
          <a:xfrm>
            <a:off x="3083863" y="4419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4" name="Textfeld 93"/>
          <p:cNvSpPr txBox="1"/>
          <p:nvPr/>
        </p:nvSpPr>
        <p:spPr>
          <a:xfrm>
            <a:off x="4150663" y="1828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95" name="Textfeld 94"/>
          <p:cNvSpPr txBox="1"/>
          <p:nvPr/>
        </p:nvSpPr>
        <p:spPr>
          <a:xfrm>
            <a:off x="4150663" y="2133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96" name="Textfeld 95"/>
          <p:cNvSpPr txBox="1"/>
          <p:nvPr/>
        </p:nvSpPr>
        <p:spPr>
          <a:xfrm>
            <a:off x="4087345" y="25146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97" name="Textfeld 96"/>
          <p:cNvSpPr txBox="1"/>
          <p:nvPr/>
        </p:nvSpPr>
        <p:spPr>
          <a:xfrm>
            <a:off x="3375782" y="26670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98" name="Textfeld 97"/>
          <p:cNvSpPr txBox="1"/>
          <p:nvPr/>
        </p:nvSpPr>
        <p:spPr>
          <a:xfrm>
            <a:off x="3388663" y="29718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99" name="Textfeld 98"/>
          <p:cNvSpPr txBox="1"/>
          <p:nvPr/>
        </p:nvSpPr>
        <p:spPr>
          <a:xfrm>
            <a:off x="3083863" y="40386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100" name="Textfeld 99"/>
          <p:cNvSpPr txBox="1"/>
          <p:nvPr/>
        </p:nvSpPr>
        <p:spPr>
          <a:xfrm>
            <a:off x="3160063" y="4267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101" name="Textfeld 100"/>
          <p:cNvSpPr txBox="1"/>
          <p:nvPr/>
        </p:nvSpPr>
        <p:spPr>
          <a:xfrm>
            <a:off x="3160063" y="4419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02" name="Textfeld 101"/>
          <p:cNvSpPr txBox="1"/>
          <p:nvPr/>
        </p:nvSpPr>
        <p:spPr>
          <a:xfrm>
            <a:off x="4150663" y="45720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103" name="Textfeld 102"/>
          <p:cNvSpPr txBox="1"/>
          <p:nvPr/>
        </p:nvSpPr>
        <p:spPr>
          <a:xfrm>
            <a:off x="4226863" y="4800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104" name="Textfeld 103"/>
          <p:cNvSpPr txBox="1"/>
          <p:nvPr/>
        </p:nvSpPr>
        <p:spPr>
          <a:xfrm>
            <a:off x="4226863" y="4953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05" name="Textfeld 104"/>
          <p:cNvSpPr txBox="1"/>
          <p:nvPr/>
        </p:nvSpPr>
        <p:spPr>
          <a:xfrm>
            <a:off x="6512863" y="2590800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</a:t>
            </a:r>
            <a:r>
              <a:rPr lang="de-DE" dirty="0" err="1" smtClean="0"/>
              <a:t>Cout</a:t>
            </a:r>
            <a:endParaRPr lang="de-DE" dirty="0"/>
          </a:p>
        </p:txBody>
      </p:sp>
      <p:sp>
        <p:nvSpPr>
          <p:cNvPr id="106" name="Textfeld 105"/>
          <p:cNvSpPr txBox="1"/>
          <p:nvPr/>
        </p:nvSpPr>
        <p:spPr>
          <a:xfrm>
            <a:off x="7677503" y="2590800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Cout</a:t>
            </a:r>
            <a:endParaRPr lang="de-DE" dirty="0"/>
          </a:p>
        </p:txBody>
      </p:sp>
      <p:sp>
        <p:nvSpPr>
          <p:cNvPr id="107" name="Textfeld 106"/>
          <p:cNvSpPr txBox="1"/>
          <p:nvPr/>
        </p:nvSpPr>
        <p:spPr>
          <a:xfrm>
            <a:off x="6589063" y="4724400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</a:t>
            </a:r>
            <a:r>
              <a:rPr lang="de-DE" dirty="0" err="1" smtClean="0"/>
              <a:t>Sout</a:t>
            </a:r>
            <a:endParaRPr lang="de-DE" dirty="0"/>
          </a:p>
        </p:txBody>
      </p:sp>
      <p:sp>
        <p:nvSpPr>
          <p:cNvPr id="108" name="Textfeld 107"/>
          <p:cNvSpPr txBox="1"/>
          <p:nvPr/>
        </p:nvSpPr>
        <p:spPr>
          <a:xfrm>
            <a:off x="7427263" y="4648200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Sout</a:t>
            </a:r>
            <a:endParaRPr lang="de-DE" dirty="0"/>
          </a:p>
        </p:txBody>
      </p:sp>
      <p:sp>
        <p:nvSpPr>
          <p:cNvPr id="14344" name="Abgerundetes Rechteck 14343"/>
          <p:cNvSpPr/>
          <p:nvPr/>
        </p:nvSpPr>
        <p:spPr bwMode="auto">
          <a:xfrm>
            <a:off x="3007663" y="1600200"/>
            <a:ext cx="3810000" cy="20574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345" name="Textfeld 14344"/>
          <p:cNvSpPr txBox="1"/>
          <p:nvPr/>
        </p:nvSpPr>
        <p:spPr>
          <a:xfrm>
            <a:off x="3617263" y="1295400"/>
            <a:ext cx="14670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Gemischtes Gatter</a:t>
            </a:r>
            <a:endParaRPr lang="de-DE" dirty="0"/>
          </a:p>
        </p:txBody>
      </p:sp>
      <p:sp>
        <p:nvSpPr>
          <p:cNvPr id="111" name="Abgerundetes Rechteck 110"/>
          <p:cNvSpPr/>
          <p:nvPr/>
        </p:nvSpPr>
        <p:spPr bwMode="auto">
          <a:xfrm>
            <a:off x="3007663" y="3733800"/>
            <a:ext cx="3810000" cy="20574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2" name="Textfeld 111"/>
          <p:cNvSpPr txBox="1"/>
          <p:nvPr/>
        </p:nvSpPr>
        <p:spPr>
          <a:xfrm>
            <a:off x="3617263" y="5562600"/>
            <a:ext cx="14670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Gemischtes Gatter</a:t>
            </a:r>
            <a:endParaRPr lang="de-DE" dirty="0"/>
          </a:p>
        </p:txBody>
      </p:sp>
      <p:cxnSp>
        <p:nvCxnSpPr>
          <p:cNvPr id="14347" name="Gerade Verbindung mit Pfeil 14346"/>
          <p:cNvCxnSpPr/>
          <p:nvPr/>
        </p:nvCxnSpPr>
        <p:spPr bwMode="auto">
          <a:xfrm flipV="1">
            <a:off x="3998263" y="2286000"/>
            <a:ext cx="396240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48" name="Textfeld 14347"/>
          <p:cNvSpPr txBox="1"/>
          <p:nvPr/>
        </p:nvSpPr>
        <p:spPr>
          <a:xfrm>
            <a:off x="7122463" y="1905000"/>
            <a:ext cx="11833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Kritischer Pfad</a:t>
            </a:r>
            <a:endParaRPr lang="de-DE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828800"/>
            <a:ext cx="171450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810000"/>
            <a:ext cx="2447925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9" name="Freihandform 14348"/>
          <p:cNvSpPr/>
          <p:nvPr/>
        </p:nvSpPr>
        <p:spPr bwMode="auto">
          <a:xfrm>
            <a:off x="3698825" y="2514599"/>
            <a:ext cx="3694568" cy="1607457"/>
          </a:xfrm>
          <a:custGeom>
            <a:avLst/>
            <a:gdLst>
              <a:gd name="connsiteX0" fmla="*/ 3209975 w 3694568"/>
              <a:gd name="connsiteY0" fmla="*/ 0 h 1625600"/>
              <a:gd name="connsiteX1" fmla="*/ 3456718 w 3694568"/>
              <a:gd name="connsiteY1" fmla="*/ 740229 h 1625600"/>
              <a:gd name="connsiteX2" fmla="*/ 249061 w 3694568"/>
              <a:gd name="connsiteY2" fmla="*/ 1219200 h 1625600"/>
              <a:gd name="connsiteX3" fmla="*/ 452261 w 3694568"/>
              <a:gd name="connsiteY3" fmla="*/ 1625600 h 1625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94568" h="1625600">
                <a:moveTo>
                  <a:pt x="3209975" y="0"/>
                </a:moveTo>
                <a:cubicBezTo>
                  <a:pt x="3580089" y="268514"/>
                  <a:pt x="3950204" y="537029"/>
                  <a:pt x="3456718" y="740229"/>
                </a:cubicBezTo>
                <a:cubicBezTo>
                  <a:pt x="2963232" y="943429"/>
                  <a:pt x="749804" y="1071638"/>
                  <a:pt x="249061" y="1219200"/>
                </a:cubicBezTo>
                <a:cubicBezTo>
                  <a:pt x="-251682" y="1366762"/>
                  <a:pt x="100289" y="1496181"/>
                  <a:pt x="452261" y="162560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1604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21</a:t>
            </a:fld>
            <a:endParaRPr lang="de-DE" altLang="de-DE"/>
          </a:p>
        </p:txBody>
      </p:sp>
      <p:grpSp>
        <p:nvGrpSpPr>
          <p:cNvPr id="5" name="Gruppieren 4"/>
          <p:cNvGrpSpPr/>
          <p:nvPr/>
        </p:nvGrpSpPr>
        <p:grpSpPr>
          <a:xfrm>
            <a:off x="4607863" y="1981200"/>
            <a:ext cx="571500" cy="457200"/>
            <a:chOff x="1295400" y="4495800"/>
            <a:chExt cx="1143000" cy="914400"/>
          </a:xfrm>
        </p:grpSpPr>
        <p:cxnSp>
          <p:nvCxnSpPr>
            <p:cNvPr id="9" name="Gerade Verbindung 8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" name="Gerade Verbindung 9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" name="Bogen 10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3" name="Gerade Verbindung 12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4" name="Gruppieren 3"/>
          <p:cNvGrpSpPr/>
          <p:nvPr/>
        </p:nvGrpSpPr>
        <p:grpSpPr>
          <a:xfrm>
            <a:off x="5217463" y="1642533"/>
            <a:ext cx="1295400" cy="1786467"/>
            <a:chOff x="2743200" y="4648200"/>
            <a:chExt cx="1371600" cy="1981200"/>
          </a:xfrm>
        </p:grpSpPr>
        <p:sp>
          <p:nvSpPr>
            <p:cNvPr id="15" name="Bogen 14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6" name="Bogen 15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7" name="Gerade Verbindung 16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" name="Gerade Verbindung 17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9" name="Bogen 18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21" name="Gerade Verbindung 20"/>
          <p:cNvCxnSpPr/>
          <p:nvPr/>
        </p:nvCxnSpPr>
        <p:spPr bwMode="auto">
          <a:xfrm>
            <a:off x="5217463" y="2209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6" name="Gruppieren 25"/>
          <p:cNvGrpSpPr/>
          <p:nvPr/>
        </p:nvGrpSpPr>
        <p:grpSpPr>
          <a:xfrm>
            <a:off x="4607863" y="2667000"/>
            <a:ext cx="571500" cy="457200"/>
            <a:chOff x="1295400" y="4495800"/>
            <a:chExt cx="1143000" cy="914400"/>
          </a:xfrm>
        </p:grpSpPr>
        <p:cxnSp>
          <p:nvCxnSpPr>
            <p:cNvPr id="27" name="Gerade Verbindung 26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8" name="Gerade Verbindung 27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9" name="Bogen 28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0" name="Gerade Verbindung 29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31" name="Gerade Verbindung 30"/>
          <p:cNvCxnSpPr/>
          <p:nvPr/>
        </p:nvCxnSpPr>
        <p:spPr bwMode="auto">
          <a:xfrm>
            <a:off x="5217463" y="2895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2" name="Gruppieren 31"/>
          <p:cNvGrpSpPr/>
          <p:nvPr/>
        </p:nvGrpSpPr>
        <p:grpSpPr>
          <a:xfrm>
            <a:off x="3617263" y="2590800"/>
            <a:ext cx="758646" cy="1046238"/>
            <a:chOff x="2743200" y="4648200"/>
            <a:chExt cx="1371600" cy="1981200"/>
          </a:xfrm>
        </p:grpSpPr>
        <p:sp>
          <p:nvSpPr>
            <p:cNvPr id="33" name="Bogen 32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4" name="Bogen 33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5" name="Gerade Verbindung 34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6" name="Gerade Verbindung 35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7" name="Bogen 36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24" name="Gerade Verbindung 23"/>
          <p:cNvCxnSpPr/>
          <p:nvPr/>
        </p:nvCxnSpPr>
        <p:spPr bwMode="auto">
          <a:xfrm>
            <a:off x="4150663" y="2057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/>
          <p:nvPr/>
        </p:nvCxnSpPr>
        <p:spPr bwMode="auto">
          <a:xfrm>
            <a:off x="4150663" y="2362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 Verbindung 40"/>
          <p:cNvCxnSpPr/>
          <p:nvPr/>
        </p:nvCxnSpPr>
        <p:spPr bwMode="auto">
          <a:xfrm>
            <a:off x="4150663" y="2743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3312463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Gerade Verbindung 42"/>
          <p:cNvCxnSpPr/>
          <p:nvPr/>
        </p:nvCxnSpPr>
        <p:spPr bwMode="auto">
          <a:xfrm>
            <a:off x="3312463" y="3200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5" name="Gruppieren 24"/>
          <p:cNvGrpSpPr/>
          <p:nvPr/>
        </p:nvGrpSpPr>
        <p:grpSpPr>
          <a:xfrm>
            <a:off x="7046263" y="2286000"/>
            <a:ext cx="525517" cy="457200"/>
            <a:chOff x="3276600" y="5181600"/>
            <a:chExt cx="1219200" cy="1060704"/>
          </a:xfrm>
        </p:grpSpPr>
        <p:sp>
          <p:nvSpPr>
            <p:cNvPr id="44" name="Ellipse 43"/>
            <p:cNvSpPr/>
            <p:nvPr/>
          </p:nvSpPr>
          <p:spPr bwMode="auto">
            <a:xfrm>
              <a:off x="4191000" y="55626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45" name="Gleichschenkliges Dreieck 44"/>
            <p:cNvSpPr/>
            <p:nvPr/>
          </p:nvSpPr>
          <p:spPr bwMode="auto">
            <a:xfrm rot="5400000">
              <a:off x="3203448" y="52547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46" name="Ellipse 45"/>
          <p:cNvSpPr/>
          <p:nvPr/>
        </p:nvSpPr>
        <p:spPr bwMode="auto">
          <a:xfrm>
            <a:off x="6436663" y="2362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37" name="Gerade Verbindung 14336"/>
          <p:cNvCxnSpPr/>
          <p:nvPr/>
        </p:nvCxnSpPr>
        <p:spPr bwMode="auto">
          <a:xfrm>
            <a:off x="6741463" y="2514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>
            <a:off x="7579663" y="2514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>
            <a:off x="4379263" y="3124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4" name="Gruppieren 53"/>
          <p:cNvGrpSpPr/>
          <p:nvPr/>
        </p:nvGrpSpPr>
        <p:grpSpPr>
          <a:xfrm>
            <a:off x="4607863" y="4038600"/>
            <a:ext cx="571500" cy="457200"/>
            <a:chOff x="1295400" y="4495800"/>
            <a:chExt cx="1143000" cy="914400"/>
          </a:xfrm>
        </p:grpSpPr>
        <p:cxnSp>
          <p:nvCxnSpPr>
            <p:cNvPr id="55" name="Gerade Verbindung 54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6" name="Gerade Verbindung 55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7" name="Bogen 56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58" name="Gerade Verbindung 57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59" name="Gruppieren 58"/>
          <p:cNvGrpSpPr/>
          <p:nvPr/>
        </p:nvGrpSpPr>
        <p:grpSpPr>
          <a:xfrm>
            <a:off x="5217463" y="3699933"/>
            <a:ext cx="1295400" cy="1786467"/>
            <a:chOff x="2743200" y="4648200"/>
            <a:chExt cx="1371600" cy="1981200"/>
          </a:xfrm>
        </p:grpSpPr>
        <p:sp>
          <p:nvSpPr>
            <p:cNvPr id="60" name="Bogen 59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61" name="Bogen 60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62" name="Gerade Verbindung 61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3" name="Gerade Verbindung 62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4" name="Bogen 63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65" name="Gerade Verbindung 64"/>
          <p:cNvCxnSpPr/>
          <p:nvPr/>
        </p:nvCxnSpPr>
        <p:spPr bwMode="auto">
          <a:xfrm>
            <a:off x="5217463" y="4267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6" name="Gruppieren 65"/>
          <p:cNvGrpSpPr/>
          <p:nvPr/>
        </p:nvGrpSpPr>
        <p:grpSpPr>
          <a:xfrm>
            <a:off x="4607863" y="4724400"/>
            <a:ext cx="571500" cy="457200"/>
            <a:chOff x="1295400" y="4495800"/>
            <a:chExt cx="1143000" cy="914400"/>
          </a:xfrm>
        </p:grpSpPr>
        <p:cxnSp>
          <p:nvCxnSpPr>
            <p:cNvPr id="67" name="Gerade Verbindung 66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8" name="Gerade Verbindung 67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9" name="Bogen 68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70" name="Gerade Verbindung 69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71" name="Gerade Verbindung 70"/>
          <p:cNvCxnSpPr/>
          <p:nvPr/>
        </p:nvCxnSpPr>
        <p:spPr bwMode="auto">
          <a:xfrm>
            <a:off x="5217463" y="4953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>
            <a:off x="4150663" y="4114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>
            <a:off x="4150663" y="4419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>
            <a:off x="4150663" y="4724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75" name="Gruppieren 74"/>
          <p:cNvGrpSpPr/>
          <p:nvPr/>
        </p:nvGrpSpPr>
        <p:grpSpPr>
          <a:xfrm>
            <a:off x="7046263" y="4343400"/>
            <a:ext cx="525517" cy="457200"/>
            <a:chOff x="3276600" y="5181600"/>
            <a:chExt cx="1219200" cy="1060704"/>
          </a:xfrm>
        </p:grpSpPr>
        <p:sp>
          <p:nvSpPr>
            <p:cNvPr id="76" name="Ellipse 75"/>
            <p:cNvSpPr/>
            <p:nvPr/>
          </p:nvSpPr>
          <p:spPr bwMode="auto">
            <a:xfrm>
              <a:off x="4191000" y="55626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77" name="Gleichschenkliges Dreieck 76"/>
            <p:cNvSpPr/>
            <p:nvPr/>
          </p:nvSpPr>
          <p:spPr bwMode="auto">
            <a:xfrm rot="5400000">
              <a:off x="3203448" y="52547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78" name="Ellipse 77"/>
          <p:cNvSpPr/>
          <p:nvPr/>
        </p:nvSpPr>
        <p:spPr bwMode="auto">
          <a:xfrm>
            <a:off x="6436663" y="44196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9" name="Gerade Verbindung 78"/>
          <p:cNvCxnSpPr/>
          <p:nvPr/>
        </p:nvCxnSpPr>
        <p:spPr bwMode="auto">
          <a:xfrm>
            <a:off x="6741463" y="4572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Gerade Verbindung 79"/>
          <p:cNvCxnSpPr/>
          <p:nvPr/>
        </p:nvCxnSpPr>
        <p:spPr bwMode="auto">
          <a:xfrm>
            <a:off x="4150663" y="5181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Gerade Verbindung 82"/>
          <p:cNvCxnSpPr/>
          <p:nvPr/>
        </p:nvCxnSpPr>
        <p:spPr bwMode="auto">
          <a:xfrm>
            <a:off x="4150663" y="4953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84" name="Gruppieren 83"/>
          <p:cNvGrpSpPr/>
          <p:nvPr/>
        </p:nvGrpSpPr>
        <p:grpSpPr>
          <a:xfrm>
            <a:off x="3388663" y="3886200"/>
            <a:ext cx="758646" cy="1046238"/>
            <a:chOff x="2743200" y="4648200"/>
            <a:chExt cx="1371600" cy="1981200"/>
          </a:xfrm>
        </p:grpSpPr>
        <p:sp>
          <p:nvSpPr>
            <p:cNvPr id="85" name="Bogen 84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86" name="Bogen 85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87" name="Gerade Verbindung 86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8" name="Gerade Verbindung 87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9" name="Bogen 88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90" name="Gerade Verbindung 89"/>
          <p:cNvCxnSpPr/>
          <p:nvPr/>
        </p:nvCxnSpPr>
        <p:spPr bwMode="auto">
          <a:xfrm>
            <a:off x="3083863" y="4267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Gerade Verbindung 90"/>
          <p:cNvCxnSpPr/>
          <p:nvPr/>
        </p:nvCxnSpPr>
        <p:spPr bwMode="auto">
          <a:xfrm>
            <a:off x="3083863" y="4572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 Verbindung 91"/>
          <p:cNvCxnSpPr/>
          <p:nvPr/>
        </p:nvCxnSpPr>
        <p:spPr bwMode="auto">
          <a:xfrm>
            <a:off x="3083863" y="4419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4" name="Textfeld 93"/>
          <p:cNvSpPr txBox="1"/>
          <p:nvPr/>
        </p:nvSpPr>
        <p:spPr>
          <a:xfrm>
            <a:off x="4150663" y="1828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95" name="Textfeld 94"/>
          <p:cNvSpPr txBox="1"/>
          <p:nvPr/>
        </p:nvSpPr>
        <p:spPr>
          <a:xfrm>
            <a:off x="4150663" y="2133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96" name="Textfeld 95"/>
          <p:cNvSpPr txBox="1"/>
          <p:nvPr/>
        </p:nvSpPr>
        <p:spPr>
          <a:xfrm>
            <a:off x="4087345" y="25146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97" name="Textfeld 96"/>
          <p:cNvSpPr txBox="1"/>
          <p:nvPr/>
        </p:nvSpPr>
        <p:spPr>
          <a:xfrm>
            <a:off x="3375782" y="26670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98" name="Textfeld 97"/>
          <p:cNvSpPr txBox="1"/>
          <p:nvPr/>
        </p:nvSpPr>
        <p:spPr>
          <a:xfrm>
            <a:off x="3388663" y="29718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99" name="Textfeld 98"/>
          <p:cNvSpPr txBox="1"/>
          <p:nvPr/>
        </p:nvSpPr>
        <p:spPr>
          <a:xfrm>
            <a:off x="3083863" y="40386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100" name="Textfeld 99"/>
          <p:cNvSpPr txBox="1"/>
          <p:nvPr/>
        </p:nvSpPr>
        <p:spPr>
          <a:xfrm>
            <a:off x="3160063" y="4267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101" name="Textfeld 100"/>
          <p:cNvSpPr txBox="1"/>
          <p:nvPr/>
        </p:nvSpPr>
        <p:spPr>
          <a:xfrm>
            <a:off x="3160063" y="4419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02" name="Textfeld 101"/>
          <p:cNvSpPr txBox="1"/>
          <p:nvPr/>
        </p:nvSpPr>
        <p:spPr>
          <a:xfrm>
            <a:off x="4150663" y="45720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103" name="Textfeld 102"/>
          <p:cNvSpPr txBox="1"/>
          <p:nvPr/>
        </p:nvSpPr>
        <p:spPr>
          <a:xfrm>
            <a:off x="4226863" y="4800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104" name="Textfeld 103"/>
          <p:cNvSpPr txBox="1"/>
          <p:nvPr/>
        </p:nvSpPr>
        <p:spPr>
          <a:xfrm>
            <a:off x="4226863" y="4953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05" name="Textfeld 104"/>
          <p:cNvSpPr txBox="1"/>
          <p:nvPr/>
        </p:nvSpPr>
        <p:spPr>
          <a:xfrm>
            <a:off x="6512863" y="2590800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</a:t>
            </a:r>
            <a:r>
              <a:rPr lang="de-DE" dirty="0" err="1" smtClean="0"/>
              <a:t>Cout</a:t>
            </a:r>
            <a:endParaRPr lang="de-DE" dirty="0"/>
          </a:p>
        </p:txBody>
      </p:sp>
      <p:sp>
        <p:nvSpPr>
          <p:cNvPr id="106" name="Textfeld 105"/>
          <p:cNvSpPr txBox="1"/>
          <p:nvPr/>
        </p:nvSpPr>
        <p:spPr>
          <a:xfrm>
            <a:off x="7677503" y="2590800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Cout</a:t>
            </a:r>
            <a:endParaRPr lang="de-DE" dirty="0"/>
          </a:p>
        </p:txBody>
      </p:sp>
      <p:sp>
        <p:nvSpPr>
          <p:cNvPr id="107" name="Textfeld 106"/>
          <p:cNvSpPr txBox="1"/>
          <p:nvPr/>
        </p:nvSpPr>
        <p:spPr>
          <a:xfrm>
            <a:off x="6589063" y="4724400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</a:t>
            </a:r>
            <a:r>
              <a:rPr lang="de-DE" dirty="0" err="1" smtClean="0"/>
              <a:t>Sout</a:t>
            </a:r>
            <a:endParaRPr lang="de-DE" dirty="0"/>
          </a:p>
        </p:txBody>
      </p:sp>
      <p:sp>
        <p:nvSpPr>
          <p:cNvPr id="108" name="Textfeld 107"/>
          <p:cNvSpPr txBox="1"/>
          <p:nvPr/>
        </p:nvSpPr>
        <p:spPr>
          <a:xfrm>
            <a:off x="7427263" y="4648200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Sout</a:t>
            </a:r>
            <a:endParaRPr lang="de-DE" dirty="0"/>
          </a:p>
        </p:txBody>
      </p:sp>
      <p:sp>
        <p:nvSpPr>
          <p:cNvPr id="14344" name="Abgerundetes Rechteck 14343"/>
          <p:cNvSpPr/>
          <p:nvPr/>
        </p:nvSpPr>
        <p:spPr bwMode="auto">
          <a:xfrm>
            <a:off x="3007663" y="1600200"/>
            <a:ext cx="3810000" cy="20574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345" name="Textfeld 14344"/>
          <p:cNvSpPr txBox="1"/>
          <p:nvPr/>
        </p:nvSpPr>
        <p:spPr>
          <a:xfrm>
            <a:off x="3617263" y="1295400"/>
            <a:ext cx="14670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Gemischtes Gatter</a:t>
            </a:r>
            <a:endParaRPr lang="de-DE" dirty="0"/>
          </a:p>
        </p:txBody>
      </p:sp>
      <p:sp>
        <p:nvSpPr>
          <p:cNvPr id="111" name="Abgerundetes Rechteck 110"/>
          <p:cNvSpPr/>
          <p:nvPr/>
        </p:nvSpPr>
        <p:spPr bwMode="auto">
          <a:xfrm>
            <a:off x="3007663" y="3733800"/>
            <a:ext cx="3810000" cy="20574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2" name="Textfeld 111"/>
          <p:cNvSpPr txBox="1"/>
          <p:nvPr/>
        </p:nvSpPr>
        <p:spPr>
          <a:xfrm>
            <a:off x="3617263" y="5562600"/>
            <a:ext cx="14670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Gemischtes Gatter</a:t>
            </a:r>
            <a:endParaRPr lang="de-DE" dirty="0"/>
          </a:p>
        </p:txBody>
      </p:sp>
      <p:cxnSp>
        <p:nvCxnSpPr>
          <p:cNvPr id="14347" name="Gerade Verbindung mit Pfeil 14346"/>
          <p:cNvCxnSpPr/>
          <p:nvPr/>
        </p:nvCxnSpPr>
        <p:spPr bwMode="auto">
          <a:xfrm flipV="1">
            <a:off x="3998263" y="2286000"/>
            <a:ext cx="396240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48" name="Textfeld 14347"/>
          <p:cNvSpPr txBox="1"/>
          <p:nvPr/>
        </p:nvSpPr>
        <p:spPr>
          <a:xfrm>
            <a:off x="7122463" y="1905000"/>
            <a:ext cx="11833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Kritischer Pfad</a:t>
            </a:r>
            <a:endParaRPr lang="de-DE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828800"/>
            <a:ext cx="171450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810000"/>
            <a:ext cx="2447925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867400"/>
            <a:ext cx="65246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9" name="Freihandform 108"/>
          <p:cNvSpPr/>
          <p:nvPr/>
        </p:nvSpPr>
        <p:spPr bwMode="auto">
          <a:xfrm>
            <a:off x="3698825" y="2514599"/>
            <a:ext cx="3694568" cy="1607457"/>
          </a:xfrm>
          <a:custGeom>
            <a:avLst/>
            <a:gdLst>
              <a:gd name="connsiteX0" fmla="*/ 3209975 w 3694568"/>
              <a:gd name="connsiteY0" fmla="*/ 0 h 1625600"/>
              <a:gd name="connsiteX1" fmla="*/ 3456718 w 3694568"/>
              <a:gd name="connsiteY1" fmla="*/ 740229 h 1625600"/>
              <a:gd name="connsiteX2" fmla="*/ 249061 w 3694568"/>
              <a:gd name="connsiteY2" fmla="*/ 1219200 h 1625600"/>
              <a:gd name="connsiteX3" fmla="*/ 452261 w 3694568"/>
              <a:gd name="connsiteY3" fmla="*/ 1625600 h 1625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94568" h="1625600">
                <a:moveTo>
                  <a:pt x="3209975" y="0"/>
                </a:moveTo>
                <a:cubicBezTo>
                  <a:pt x="3580089" y="268514"/>
                  <a:pt x="3950204" y="537029"/>
                  <a:pt x="3456718" y="740229"/>
                </a:cubicBezTo>
                <a:cubicBezTo>
                  <a:pt x="2963232" y="943429"/>
                  <a:pt x="749804" y="1071638"/>
                  <a:pt x="249061" y="1219200"/>
                </a:cubicBezTo>
                <a:cubicBezTo>
                  <a:pt x="-251682" y="1366762"/>
                  <a:pt x="100289" y="1496181"/>
                  <a:pt x="452261" y="162560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1269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22</a:t>
            </a:fld>
            <a:endParaRPr lang="de-DE" altLang="de-DE"/>
          </a:p>
        </p:txBody>
      </p:sp>
      <p:grpSp>
        <p:nvGrpSpPr>
          <p:cNvPr id="5" name="Gruppieren 4"/>
          <p:cNvGrpSpPr/>
          <p:nvPr/>
        </p:nvGrpSpPr>
        <p:grpSpPr>
          <a:xfrm>
            <a:off x="4607863" y="1981200"/>
            <a:ext cx="571500" cy="457200"/>
            <a:chOff x="1295400" y="4495800"/>
            <a:chExt cx="1143000" cy="914400"/>
          </a:xfrm>
        </p:grpSpPr>
        <p:cxnSp>
          <p:nvCxnSpPr>
            <p:cNvPr id="9" name="Gerade Verbindung 8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" name="Gerade Verbindung 9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" name="Bogen 10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3" name="Gerade Verbindung 12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4" name="Gruppieren 3"/>
          <p:cNvGrpSpPr/>
          <p:nvPr/>
        </p:nvGrpSpPr>
        <p:grpSpPr>
          <a:xfrm>
            <a:off x="5217463" y="1642533"/>
            <a:ext cx="1295400" cy="1786467"/>
            <a:chOff x="2743200" y="4648200"/>
            <a:chExt cx="1371600" cy="1981200"/>
          </a:xfrm>
        </p:grpSpPr>
        <p:sp>
          <p:nvSpPr>
            <p:cNvPr id="15" name="Bogen 14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6" name="Bogen 15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7" name="Gerade Verbindung 16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" name="Gerade Verbindung 17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9" name="Bogen 18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21" name="Gerade Verbindung 20"/>
          <p:cNvCxnSpPr/>
          <p:nvPr/>
        </p:nvCxnSpPr>
        <p:spPr bwMode="auto">
          <a:xfrm>
            <a:off x="5217463" y="2209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6" name="Gruppieren 25"/>
          <p:cNvGrpSpPr/>
          <p:nvPr/>
        </p:nvGrpSpPr>
        <p:grpSpPr>
          <a:xfrm>
            <a:off x="4607863" y="2667000"/>
            <a:ext cx="571500" cy="457200"/>
            <a:chOff x="1295400" y="4495800"/>
            <a:chExt cx="1143000" cy="914400"/>
          </a:xfrm>
        </p:grpSpPr>
        <p:cxnSp>
          <p:nvCxnSpPr>
            <p:cNvPr id="27" name="Gerade Verbindung 26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8" name="Gerade Verbindung 27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9" name="Bogen 28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0" name="Gerade Verbindung 29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31" name="Gerade Verbindung 30"/>
          <p:cNvCxnSpPr/>
          <p:nvPr/>
        </p:nvCxnSpPr>
        <p:spPr bwMode="auto">
          <a:xfrm>
            <a:off x="5217463" y="2895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2" name="Gruppieren 31"/>
          <p:cNvGrpSpPr/>
          <p:nvPr/>
        </p:nvGrpSpPr>
        <p:grpSpPr>
          <a:xfrm>
            <a:off x="3617263" y="2590800"/>
            <a:ext cx="758646" cy="1046238"/>
            <a:chOff x="2743200" y="4648200"/>
            <a:chExt cx="1371600" cy="1981200"/>
          </a:xfrm>
        </p:grpSpPr>
        <p:sp>
          <p:nvSpPr>
            <p:cNvPr id="33" name="Bogen 32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4" name="Bogen 33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5" name="Gerade Verbindung 34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6" name="Gerade Verbindung 35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7" name="Bogen 36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24" name="Gerade Verbindung 23"/>
          <p:cNvCxnSpPr/>
          <p:nvPr/>
        </p:nvCxnSpPr>
        <p:spPr bwMode="auto">
          <a:xfrm>
            <a:off x="4150663" y="2057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/>
          <p:nvPr/>
        </p:nvCxnSpPr>
        <p:spPr bwMode="auto">
          <a:xfrm>
            <a:off x="4150663" y="2362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 Verbindung 40"/>
          <p:cNvCxnSpPr/>
          <p:nvPr/>
        </p:nvCxnSpPr>
        <p:spPr bwMode="auto">
          <a:xfrm>
            <a:off x="4150663" y="2743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3312463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Gerade Verbindung 42"/>
          <p:cNvCxnSpPr/>
          <p:nvPr/>
        </p:nvCxnSpPr>
        <p:spPr bwMode="auto">
          <a:xfrm>
            <a:off x="3312463" y="3200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Ellipse 45"/>
          <p:cNvSpPr/>
          <p:nvPr/>
        </p:nvSpPr>
        <p:spPr bwMode="auto">
          <a:xfrm>
            <a:off x="6436663" y="2362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37" name="Gerade Verbindung 14336"/>
          <p:cNvCxnSpPr/>
          <p:nvPr/>
        </p:nvCxnSpPr>
        <p:spPr bwMode="auto">
          <a:xfrm>
            <a:off x="6741463" y="2514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>
            <a:off x="4379263" y="3124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4" name="Gruppieren 53"/>
          <p:cNvGrpSpPr/>
          <p:nvPr/>
        </p:nvGrpSpPr>
        <p:grpSpPr>
          <a:xfrm>
            <a:off x="4607863" y="4038600"/>
            <a:ext cx="571500" cy="457200"/>
            <a:chOff x="1295400" y="4495800"/>
            <a:chExt cx="1143000" cy="914400"/>
          </a:xfrm>
        </p:grpSpPr>
        <p:cxnSp>
          <p:nvCxnSpPr>
            <p:cNvPr id="55" name="Gerade Verbindung 54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6" name="Gerade Verbindung 55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7" name="Bogen 56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58" name="Gerade Verbindung 57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59" name="Gruppieren 58"/>
          <p:cNvGrpSpPr/>
          <p:nvPr/>
        </p:nvGrpSpPr>
        <p:grpSpPr>
          <a:xfrm>
            <a:off x="5217463" y="3699933"/>
            <a:ext cx="1295400" cy="1786467"/>
            <a:chOff x="2743200" y="4648200"/>
            <a:chExt cx="1371600" cy="1981200"/>
          </a:xfrm>
        </p:grpSpPr>
        <p:sp>
          <p:nvSpPr>
            <p:cNvPr id="60" name="Bogen 59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61" name="Bogen 60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62" name="Gerade Verbindung 61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3" name="Gerade Verbindung 62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4" name="Bogen 63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65" name="Gerade Verbindung 64"/>
          <p:cNvCxnSpPr/>
          <p:nvPr/>
        </p:nvCxnSpPr>
        <p:spPr bwMode="auto">
          <a:xfrm>
            <a:off x="5217463" y="4267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6" name="Gruppieren 65"/>
          <p:cNvGrpSpPr/>
          <p:nvPr/>
        </p:nvGrpSpPr>
        <p:grpSpPr>
          <a:xfrm>
            <a:off x="4607863" y="4724400"/>
            <a:ext cx="571500" cy="457200"/>
            <a:chOff x="1295400" y="4495800"/>
            <a:chExt cx="1143000" cy="914400"/>
          </a:xfrm>
        </p:grpSpPr>
        <p:cxnSp>
          <p:nvCxnSpPr>
            <p:cNvPr id="67" name="Gerade Verbindung 66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8" name="Gerade Verbindung 67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9" name="Bogen 68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70" name="Gerade Verbindung 69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71" name="Gerade Verbindung 70"/>
          <p:cNvCxnSpPr/>
          <p:nvPr/>
        </p:nvCxnSpPr>
        <p:spPr bwMode="auto">
          <a:xfrm>
            <a:off x="5217463" y="4953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>
            <a:off x="4150663" y="4114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>
            <a:off x="4150663" y="4419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>
            <a:off x="4150663" y="4724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8" name="Ellipse 77"/>
          <p:cNvSpPr/>
          <p:nvPr/>
        </p:nvSpPr>
        <p:spPr bwMode="auto">
          <a:xfrm>
            <a:off x="6436663" y="44196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9" name="Gerade Verbindung 78"/>
          <p:cNvCxnSpPr/>
          <p:nvPr/>
        </p:nvCxnSpPr>
        <p:spPr bwMode="auto">
          <a:xfrm>
            <a:off x="6741463" y="4572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Gerade Verbindung 79"/>
          <p:cNvCxnSpPr/>
          <p:nvPr/>
        </p:nvCxnSpPr>
        <p:spPr bwMode="auto">
          <a:xfrm>
            <a:off x="4150663" y="5181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Gerade Verbindung 82"/>
          <p:cNvCxnSpPr/>
          <p:nvPr/>
        </p:nvCxnSpPr>
        <p:spPr bwMode="auto">
          <a:xfrm>
            <a:off x="4150663" y="4953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84" name="Gruppieren 83"/>
          <p:cNvGrpSpPr/>
          <p:nvPr/>
        </p:nvGrpSpPr>
        <p:grpSpPr>
          <a:xfrm>
            <a:off x="3388663" y="3886200"/>
            <a:ext cx="758646" cy="1046238"/>
            <a:chOff x="2743200" y="4648200"/>
            <a:chExt cx="1371600" cy="1981200"/>
          </a:xfrm>
        </p:grpSpPr>
        <p:sp>
          <p:nvSpPr>
            <p:cNvPr id="85" name="Bogen 84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86" name="Bogen 85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87" name="Gerade Verbindung 86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8" name="Gerade Verbindung 87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9" name="Bogen 88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90" name="Gerade Verbindung 89"/>
          <p:cNvCxnSpPr/>
          <p:nvPr/>
        </p:nvCxnSpPr>
        <p:spPr bwMode="auto">
          <a:xfrm>
            <a:off x="3083863" y="4267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Gerade Verbindung 90"/>
          <p:cNvCxnSpPr/>
          <p:nvPr/>
        </p:nvCxnSpPr>
        <p:spPr bwMode="auto">
          <a:xfrm>
            <a:off x="3083863" y="4572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 Verbindung 91"/>
          <p:cNvCxnSpPr/>
          <p:nvPr/>
        </p:nvCxnSpPr>
        <p:spPr bwMode="auto">
          <a:xfrm>
            <a:off x="3083863" y="4419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4" name="Textfeld 93"/>
          <p:cNvSpPr txBox="1"/>
          <p:nvPr/>
        </p:nvSpPr>
        <p:spPr>
          <a:xfrm>
            <a:off x="4150663" y="1828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95" name="Textfeld 94"/>
          <p:cNvSpPr txBox="1"/>
          <p:nvPr/>
        </p:nvSpPr>
        <p:spPr>
          <a:xfrm>
            <a:off x="4150663" y="2133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96" name="Textfeld 95"/>
          <p:cNvSpPr txBox="1"/>
          <p:nvPr/>
        </p:nvSpPr>
        <p:spPr>
          <a:xfrm>
            <a:off x="4087345" y="25146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97" name="Textfeld 96"/>
          <p:cNvSpPr txBox="1"/>
          <p:nvPr/>
        </p:nvSpPr>
        <p:spPr>
          <a:xfrm>
            <a:off x="3375782" y="26670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98" name="Textfeld 97"/>
          <p:cNvSpPr txBox="1"/>
          <p:nvPr/>
        </p:nvSpPr>
        <p:spPr>
          <a:xfrm>
            <a:off x="3388663" y="29718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99" name="Textfeld 98"/>
          <p:cNvSpPr txBox="1"/>
          <p:nvPr/>
        </p:nvSpPr>
        <p:spPr>
          <a:xfrm>
            <a:off x="3083863" y="40386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100" name="Textfeld 99"/>
          <p:cNvSpPr txBox="1"/>
          <p:nvPr/>
        </p:nvSpPr>
        <p:spPr>
          <a:xfrm>
            <a:off x="3160063" y="4267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101" name="Textfeld 100"/>
          <p:cNvSpPr txBox="1"/>
          <p:nvPr/>
        </p:nvSpPr>
        <p:spPr>
          <a:xfrm>
            <a:off x="3160063" y="4419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02" name="Textfeld 101"/>
          <p:cNvSpPr txBox="1"/>
          <p:nvPr/>
        </p:nvSpPr>
        <p:spPr>
          <a:xfrm>
            <a:off x="4150663" y="45720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103" name="Textfeld 102"/>
          <p:cNvSpPr txBox="1"/>
          <p:nvPr/>
        </p:nvSpPr>
        <p:spPr>
          <a:xfrm>
            <a:off x="4226863" y="4800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104" name="Textfeld 103"/>
          <p:cNvSpPr txBox="1"/>
          <p:nvPr/>
        </p:nvSpPr>
        <p:spPr>
          <a:xfrm>
            <a:off x="4226863" y="4953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05" name="Textfeld 104"/>
          <p:cNvSpPr txBox="1"/>
          <p:nvPr/>
        </p:nvSpPr>
        <p:spPr>
          <a:xfrm>
            <a:off x="6512863" y="2590800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</a:t>
            </a:r>
            <a:r>
              <a:rPr lang="de-DE" dirty="0" err="1" smtClean="0"/>
              <a:t>Cout</a:t>
            </a:r>
            <a:endParaRPr lang="de-DE" dirty="0"/>
          </a:p>
        </p:txBody>
      </p:sp>
      <p:sp>
        <p:nvSpPr>
          <p:cNvPr id="107" name="Textfeld 106"/>
          <p:cNvSpPr txBox="1"/>
          <p:nvPr/>
        </p:nvSpPr>
        <p:spPr>
          <a:xfrm>
            <a:off x="6589063" y="4724400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</a:t>
            </a:r>
            <a:r>
              <a:rPr lang="de-DE" dirty="0" err="1" smtClean="0"/>
              <a:t>Sout</a:t>
            </a:r>
            <a:endParaRPr lang="de-DE" dirty="0"/>
          </a:p>
        </p:txBody>
      </p:sp>
      <p:sp>
        <p:nvSpPr>
          <p:cNvPr id="14344" name="Abgerundetes Rechteck 14343"/>
          <p:cNvSpPr/>
          <p:nvPr/>
        </p:nvSpPr>
        <p:spPr bwMode="auto">
          <a:xfrm>
            <a:off x="3007663" y="1600200"/>
            <a:ext cx="3810000" cy="20574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345" name="Textfeld 14344"/>
          <p:cNvSpPr txBox="1"/>
          <p:nvPr/>
        </p:nvSpPr>
        <p:spPr>
          <a:xfrm>
            <a:off x="3617263" y="1295400"/>
            <a:ext cx="14670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Gemischtes Gatter</a:t>
            </a:r>
            <a:endParaRPr lang="de-DE" dirty="0"/>
          </a:p>
        </p:txBody>
      </p:sp>
      <p:sp>
        <p:nvSpPr>
          <p:cNvPr id="111" name="Abgerundetes Rechteck 110"/>
          <p:cNvSpPr/>
          <p:nvPr/>
        </p:nvSpPr>
        <p:spPr bwMode="auto">
          <a:xfrm>
            <a:off x="3007663" y="3733800"/>
            <a:ext cx="3810000" cy="20574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2" name="Textfeld 111"/>
          <p:cNvSpPr txBox="1"/>
          <p:nvPr/>
        </p:nvSpPr>
        <p:spPr>
          <a:xfrm>
            <a:off x="3617263" y="5562600"/>
            <a:ext cx="14670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Gemischtes Gatter</a:t>
            </a:r>
            <a:endParaRPr lang="de-DE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867400"/>
            <a:ext cx="65246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9" name="Freihandform 108"/>
          <p:cNvSpPr/>
          <p:nvPr/>
        </p:nvSpPr>
        <p:spPr bwMode="auto">
          <a:xfrm>
            <a:off x="3698825" y="2514599"/>
            <a:ext cx="3694568" cy="1607457"/>
          </a:xfrm>
          <a:custGeom>
            <a:avLst/>
            <a:gdLst>
              <a:gd name="connsiteX0" fmla="*/ 3209975 w 3694568"/>
              <a:gd name="connsiteY0" fmla="*/ 0 h 1625600"/>
              <a:gd name="connsiteX1" fmla="*/ 3456718 w 3694568"/>
              <a:gd name="connsiteY1" fmla="*/ 740229 h 1625600"/>
              <a:gd name="connsiteX2" fmla="*/ 249061 w 3694568"/>
              <a:gd name="connsiteY2" fmla="*/ 1219200 h 1625600"/>
              <a:gd name="connsiteX3" fmla="*/ 452261 w 3694568"/>
              <a:gd name="connsiteY3" fmla="*/ 1625600 h 1625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94568" h="1625600">
                <a:moveTo>
                  <a:pt x="3209975" y="0"/>
                </a:moveTo>
                <a:cubicBezTo>
                  <a:pt x="3580089" y="268514"/>
                  <a:pt x="3950204" y="537029"/>
                  <a:pt x="3456718" y="740229"/>
                </a:cubicBezTo>
                <a:cubicBezTo>
                  <a:pt x="2963232" y="943429"/>
                  <a:pt x="749804" y="1071638"/>
                  <a:pt x="249061" y="1219200"/>
                </a:cubicBezTo>
                <a:cubicBezTo>
                  <a:pt x="-251682" y="1366762"/>
                  <a:pt x="100289" y="1496181"/>
                  <a:pt x="452261" y="162560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0559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Optimierung: </a:t>
            </a:r>
            <a:r>
              <a:rPr lang="de-DE" b="1" dirty="0" smtClean="0"/>
              <a:t>Polaritätswechsel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23</a:t>
            </a:fld>
            <a:endParaRPr lang="de-DE" altLang="de-DE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6088" y="2505075"/>
            <a:ext cx="3171825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84390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24</a:t>
            </a:fld>
            <a:endParaRPr lang="de-DE" altLang="de-DE"/>
          </a:p>
        </p:txBody>
      </p:sp>
      <p:grpSp>
        <p:nvGrpSpPr>
          <p:cNvPr id="5" name="Gruppieren 4"/>
          <p:cNvGrpSpPr/>
          <p:nvPr/>
        </p:nvGrpSpPr>
        <p:grpSpPr>
          <a:xfrm>
            <a:off x="4607863" y="1981200"/>
            <a:ext cx="571500" cy="457200"/>
            <a:chOff x="1295400" y="4495800"/>
            <a:chExt cx="1143000" cy="914400"/>
          </a:xfrm>
        </p:grpSpPr>
        <p:cxnSp>
          <p:nvCxnSpPr>
            <p:cNvPr id="9" name="Gerade Verbindung 8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" name="Gerade Verbindung 9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" name="Bogen 10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3" name="Gerade Verbindung 12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4" name="Gruppieren 3"/>
          <p:cNvGrpSpPr/>
          <p:nvPr/>
        </p:nvGrpSpPr>
        <p:grpSpPr>
          <a:xfrm>
            <a:off x="5217463" y="1642533"/>
            <a:ext cx="1295400" cy="1786467"/>
            <a:chOff x="2743200" y="4648200"/>
            <a:chExt cx="1371600" cy="1981200"/>
          </a:xfrm>
        </p:grpSpPr>
        <p:sp>
          <p:nvSpPr>
            <p:cNvPr id="15" name="Bogen 14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6" name="Bogen 15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7" name="Gerade Verbindung 16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" name="Gerade Verbindung 17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9" name="Bogen 18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21" name="Gerade Verbindung 20"/>
          <p:cNvCxnSpPr/>
          <p:nvPr/>
        </p:nvCxnSpPr>
        <p:spPr bwMode="auto">
          <a:xfrm>
            <a:off x="5217463" y="2209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6" name="Gruppieren 25"/>
          <p:cNvGrpSpPr/>
          <p:nvPr/>
        </p:nvGrpSpPr>
        <p:grpSpPr>
          <a:xfrm>
            <a:off x="4607863" y="2667000"/>
            <a:ext cx="571500" cy="457200"/>
            <a:chOff x="1295400" y="4495800"/>
            <a:chExt cx="1143000" cy="914400"/>
          </a:xfrm>
        </p:grpSpPr>
        <p:cxnSp>
          <p:nvCxnSpPr>
            <p:cNvPr id="27" name="Gerade Verbindung 26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8" name="Gerade Verbindung 27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9" name="Bogen 28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0" name="Gerade Verbindung 29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31" name="Gerade Verbindung 30"/>
          <p:cNvCxnSpPr/>
          <p:nvPr/>
        </p:nvCxnSpPr>
        <p:spPr bwMode="auto">
          <a:xfrm>
            <a:off x="5217463" y="2895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2" name="Gruppieren 31"/>
          <p:cNvGrpSpPr/>
          <p:nvPr/>
        </p:nvGrpSpPr>
        <p:grpSpPr>
          <a:xfrm>
            <a:off x="3617263" y="2590800"/>
            <a:ext cx="758646" cy="1046238"/>
            <a:chOff x="2743200" y="4648200"/>
            <a:chExt cx="1371600" cy="1981200"/>
          </a:xfrm>
        </p:grpSpPr>
        <p:sp>
          <p:nvSpPr>
            <p:cNvPr id="33" name="Bogen 32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4" name="Bogen 33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5" name="Gerade Verbindung 34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6" name="Gerade Verbindung 35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7" name="Bogen 36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24" name="Gerade Verbindung 23"/>
          <p:cNvCxnSpPr/>
          <p:nvPr/>
        </p:nvCxnSpPr>
        <p:spPr bwMode="auto">
          <a:xfrm>
            <a:off x="4150663" y="2057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/>
          <p:nvPr/>
        </p:nvCxnSpPr>
        <p:spPr bwMode="auto">
          <a:xfrm>
            <a:off x="4150663" y="2362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 Verbindung 40"/>
          <p:cNvCxnSpPr/>
          <p:nvPr/>
        </p:nvCxnSpPr>
        <p:spPr bwMode="auto">
          <a:xfrm>
            <a:off x="4150663" y="2743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3312463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Gerade Verbindung 42"/>
          <p:cNvCxnSpPr/>
          <p:nvPr/>
        </p:nvCxnSpPr>
        <p:spPr bwMode="auto">
          <a:xfrm>
            <a:off x="3312463" y="3200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Ellipse 45"/>
          <p:cNvSpPr/>
          <p:nvPr/>
        </p:nvSpPr>
        <p:spPr bwMode="auto">
          <a:xfrm>
            <a:off x="6436663" y="2362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37" name="Gerade Verbindung 14336"/>
          <p:cNvCxnSpPr/>
          <p:nvPr/>
        </p:nvCxnSpPr>
        <p:spPr bwMode="auto">
          <a:xfrm>
            <a:off x="6741463" y="2514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>
            <a:off x="4379263" y="3124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4" name="Gruppieren 53"/>
          <p:cNvGrpSpPr/>
          <p:nvPr/>
        </p:nvGrpSpPr>
        <p:grpSpPr>
          <a:xfrm>
            <a:off x="4607863" y="4038600"/>
            <a:ext cx="571500" cy="457200"/>
            <a:chOff x="1295400" y="4495800"/>
            <a:chExt cx="1143000" cy="914400"/>
          </a:xfrm>
        </p:grpSpPr>
        <p:cxnSp>
          <p:nvCxnSpPr>
            <p:cNvPr id="55" name="Gerade Verbindung 54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6" name="Gerade Verbindung 55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7" name="Bogen 56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58" name="Gerade Verbindung 57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59" name="Gruppieren 58"/>
          <p:cNvGrpSpPr/>
          <p:nvPr/>
        </p:nvGrpSpPr>
        <p:grpSpPr>
          <a:xfrm>
            <a:off x="5217463" y="3699933"/>
            <a:ext cx="1295400" cy="1786467"/>
            <a:chOff x="2743200" y="4648200"/>
            <a:chExt cx="1371600" cy="1981200"/>
          </a:xfrm>
        </p:grpSpPr>
        <p:sp>
          <p:nvSpPr>
            <p:cNvPr id="60" name="Bogen 59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61" name="Bogen 60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62" name="Gerade Verbindung 61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3" name="Gerade Verbindung 62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4" name="Bogen 63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65" name="Gerade Verbindung 64"/>
          <p:cNvCxnSpPr/>
          <p:nvPr/>
        </p:nvCxnSpPr>
        <p:spPr bwMode="auto">
          <a:xfrm>
            <a:off x="5217463" y="4267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6" name="Gruppieren 65"/>
          <p:cNvGrpSpPr/>
          <p:nvPr/>
        </p:nvGrpSpPr>
        <p:grpSpPr>
          <a:xfrm>
            <a:off x="4607863" y="4724400"/>
            <a:ext cx="571500" cy="457200"/>
            <a:chOff x="1295400" y="4495800"/>
            <a:chExt cx="1143000" cy="914400"/>
          </a:xfrm>
        </p:grpSpPr>
        <p:cxnSp>
          <p:nvCxnSpPr>
            <p:cNvPr id="67" name="Gerade Verbindung 66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8" name="Gerade Verbindung 67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9" name="Bogen 68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70" name="Gerade Verbindung 69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71" name="Gerade Verbindung 70"/>
          <p:cNvCxnSpPr/>
          <p:nvPr/>
        </p:nvCxnSpPr>
        <p:spPr bwMode="auto">
          <a:xfrm>
            <a:off x="5217463" y="4953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>
            <a:off x="4150663" y="4114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>
            <a:off x="4150663" y="4419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>
            <a:off x="4150663" y="4724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8" name="Ellipse 77"/>
          <p:cNvSpPr/>
          <p:nvPr/>
        </p:nvSpPr>
        <p:spPr bwMode="auto">
          <a:xfrm>
            <a:off x="6436663" y="44196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9" name="Gerade Verbindung 78"/>
          <p:cNvCxnSpPr/>
          <p:nvPr/>
        </p:nvCxnSpPr>
        <p:spPr bwMode="auto">
          <a:xfrm>
            <a:off x="6741463" y="4572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Gerade Verbindung 79"/>
          <p:cNvCxnSpPr/>
          <p:nvPr/>
        </p:nvCxnSpPr>
        <p:spPr bwMode="auto">
          <a:xfrm>
            <a:off x="4150663" y="5181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Gerade Verbindung 82"/>
          <p:cNvCxnSpPr/>
          <p:nvPr/>
        </p:nvCxnSpPr>
        <p:spPr bwMode="auto">
          <a:xfrm>
            <a:off x="4150663" y="4953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84" name="Gruppieren 83"/>
          <p:cNvGrpSpPr/>
          <p:nvPr/>
        </p:nvGrpSpPr>
        <p:grpSpPr>
          <a:xfrm>
            <a:off x="3388663" y="3886200"/>
            <a:ext cx="758646" cy="1046238"/>
            <a:chOff x="2743200" y="4648200"/>
            <a:chExt cx="1371600" cy="1981200"/>
          </a:xfrm>
        </p:grpSpPr>
        <p:sp>
          <p:nvSpPr>
            <p:cNvPr id="85" name="Bogen 84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86" name="Bogen 85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87" name="Gerade Verbindung 86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8" name="Gerade Verbindung 87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9" name="Bogen 88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90" name="Gerade Verbindung 89"/>
          <p:cNvCxnSpPr/>
          <p:nvPr/>
        </p:nvCxnSpPr>
        <p:spPr bwMode="auto">
          <a:xfrm>
            <a:off x="3083863" y="4267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Gerade Verbindung 90"/>
          <p:cNvCxnSpPr/>
          <p:nvPr/>
        </p:nvCxnSpPr>
        <p:spPr bwMode="auto">
          <a:xfrm>
            <a:off x="3083863" y="4572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 Verbindung 91"/>
          <p:cNvCxnSpPr/>
          <p:nvPr/>
        </p:nvCxnSpPr>
        <p:spPr bwMode="auto">
          <a:xfrm>
            <a:off x="3083863" y="4419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4" name="Textfeld 93"/>
          <p:cNvSpPr txBox="1"/>
          <p:nvPr/>
        </p:nvSpPr>
        <p:spPr>
          <a:xfrm>
            <a:off x="4150663" y="1828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95" name="Textfeld 94"/>
          <p:cNvSpPr txBox="1"/>
          <p:nvPr/>
        </p:nvSpPr>
        <p:spPr>
          <a:xfrm>
            <a:off x="4150663" y="2133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96" name="Textfeld 95"/>
          <p:cNvSpPr txBox="1"/>
          <p:nvPr/>
        </p:nvSpPr>
        <p:spPr>
          <a:xfrm>
            <a:off x="4087345" y="25146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97" name="Textfeld 96"/>
          <p:cNvSpPr txBox="1"/>
          <p:nvPr/>
        </p:nvSpPr>
        <p:spPr>
          <a:xfrm>
            <a:off x="3375782" y="26670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98" name="Textfeld 97"/>
          <p:cNvSpPr txBox="1"/>
          <p:nvPr/>
        </p:nvSpPr>
        <p:spPr>
          <a:xfrm>
            <a:off x="3388663" y="29718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99" name="Textfeld 98"/>
          <p:cNvSpPr txBox="1"/>
          <p:nvPr/>
        </p:nvSpPr>
        <p:spPr>
          <a:xfrm>
            <a:off x="3083863" y="40386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100" name="Textfeld 99"/>
          <p:cNvSpPr txBox="1"/>
          <p:nvPr/>
        </p:nvSpPr>
        <p:spPr>
          <a:xfrm>
            <a:off x="3160063" y="4267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101" name="Textfeld 100"/>
          <p:cNvSpPr txBox="1"/>
          <p:nvPr/>
        </p:nvSpPr>
        <p:spPr>
          <a:xfrm>
            <a:off x="3160063" y="4419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02" name="Textfeld 101"/>
          <p:cNvSpPr txBox="1"/>
          <p:nvPr/>
        </p:nvSpPr>
        <p:spPr>
          <a:xfrm>
            <a:off x="4150663" y="45720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103" name="Textfeld 102"/>
          <p:cNvSpPr txBox="1"/>
          <p:nvPr/>
        </p:nvSpPr>
        <p:spPr>
          <a:xfrm>
            <a:off x="4226863" y="4800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104" name="Textfeld 103"/>
          <p:cNvSpPr txBox="1"/>
          <p:nvPr/>
        </p:nvSpPr>
        <p:spPr>
          <a:xfrm>
            <a:off x="4226863" y="4953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05" name="Textfeld 104"/>
          <p:cNvSpPr txBox="1"/>
          <p:nvPr/>
        </p:nvSpPr>
        <p:spPr>
          <a:xfrm>
            <a:off x="6512863" y="2590800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</a:t>
            </a:r>
            <a:r>
              <a:rPr lang="de-DE" dirty="0" err="1" smtClean="0"/>
              <a:t>Cout</a:t>
            </a:r>
            <a:endParaRPr lang="de-DE" dirty="0"/>
          </a:p>
        </p:txBody>
      </p:sp>
      <p:sp>
        <p:nvSpPr>
          <p:cNvPr id="107" name="Textfeld 106"/>
          <p:cNvSpPr txBox="1"/>
          <p:nvPr/>
        </p:nvSpPr>
        <p:spPr>
          <a:xfrm>
            <a:off x="6589063" y="4724400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</a:t>
            </a:r>
            <a:r>
              <a:rPr lang="de-DE" dirty="0" err="1" smtClean="0"/>
              <a:t>Sout</a:t>
            </a:r>
            <a:endParaRPr lang="de-DE" dirty="0"/>
          </a:p>
        </p:txBody>
      </p:sp>
      <p:sp>
        <p:nvSpPr>
          <p:cNvPr id="14344" name="Abgerundetes Rechteck 14343"/>
          <p:cNvSpPr/>
          <p:nvPr/>
        </p:nvSpPr>
        <p:spPr bwMode="auto">
          <a:xfrm>
            <a:off x="3007663" y="1600200"/>
            <a:ext cx="3810000" cy="20574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345" name="Textfeld 14344"/>
          <p:cNvSpPr txBox="1"/>
          <p:nvPr/>
        </p:nvSpPr>
        <p:spPr>
          <a:xfrm>
            <a:off x="3617263" y="1295400"/>
            <a:ext cx="14670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Gemischtes Gatter</a:t>
            </a:r>
            <a:endParaRPr lang="de-DE" dirty="0"/>
          </a:p>
        </p:txBody>
      </p:sp>
      <p:sp>
        <p:nvSpPr>
          <p:cNvPr id="111" name="Abgerundetes Rechteck 110"/>
          <p:cNvSpPr/>
          <p:nvPr/>
        </p:nvSpPr>
        <p:spPr bwMode="auto">
          <a:xfrm>
            <a:off x="3007663" y="3733800"/>
            <a:ext cx="3810000" cy="20574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2" name="Textfeld 111"/>
          <p:cNvSpPr txBox="1"/>
          <p:nvPr/>
        </p:nvSpPr>
        <p:spPr>
          <a:xfrm>
            <a:off x="3617263" y="5562600"/>
            <a:ext cx="14670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Gemischtes Gatter</a:t>
            </a:r>
            <a:endParaRPr lang="de-DE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867400"/>
            <a:ext cx="65246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9" name="Freihandform 108"/>
          <p:cNvSpPr/>
          <p:nvPr/>
        </p:nvSpPr>
        <p:spPr bwMode="auto">
          <a:xfrm>
            <a:off x="3698825" y="2514599"/>
            <a:ext cx="3694568" cy="1607457"/>
          </a:xfrm>
          <a:custGeom>
            <a:avLst/>
            <a:gdLst>
              <a:gd name="connsiteX0" fmla="*/ 3209975 w 3694568"/>
              <a:gd name="connsiteY0" fmla="*/ 0 h 1625600"/>
              <a:gd name="connsiteX1" fmla="*/ 3456718 w 3694568"/>
              <a:gd name="connsiteY1" fmla="*/ 740229 h 1625600"/>
              <a:gd name="connsiteX2" fmla="*/ 249061 w 3694568"/>
              <a:gd name="connsiteY2" fmla="*/ 1219200 h 1625600"/>
              <a:gd name="connsiteX3" fmla="*/ 452261 w 3694568"/>
              <a:gd name="connsiteY3" fmla="*/ 1625600 h 1625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94568" h="1625600">
                <a:moveTo>
                  <a:pt x="3209975" y="0"/>
                </a:moveTo>
                <a:cubicBezTo>
                  <a:pt x="3580089" y="268514"/>
                  <a:pt x="3950204" y="537029"/>
                  <a:pt x="3456718" y="740229"/>
                </a:cubicBezTo>
                <a:cubicBezTo>
                  <a:pt x="2963232" y="943429"/>
                  <a:pt x="749804" y="1071638"/>
                  <a:pt x="249061" y="1219200"/>
                </a:cubicBezTo>
                <a:cubicBezTo>
                  <a:pt x="-251682" y="1366762"/>
                  <a:pt x="100289" y="1496181"/>
                  <a:pt x="452261" y="162560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3432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25</a:t>
            </a:fld>
            <a:endParaRPr lang="de-DE" altLang="de-DE"/>
          </a:p>
        </p:txBody>
      </p:sp>
      <p:grpSp>
        <p:nvGrpSpPr>
          <p:cNvPr id="5" name="Gruppieren 4"/>
          <p:cNvGrpSpPr/>
          <p:nvPr/>
        </p:nvGrpSpPr>
        <p:grpSpPr>
          <a:xfrm>
            <a:off x="4607863" y="1981200"/>
            <a:ext cx="571500" cy="457200"/>
            <a:chOff x="1295400" y="4495800"/>
            <a:chExt cx="1143000" cy="914400"/>
          </a:xfrm>
        </p:grpSpPr>
        <p:cxnSp>
          <p:nvCxnSpPr>
            <p:cNvPr id="9" name="Gerade Verbindung 8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" name="Gerade Verbindung 9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" name="Bogen 10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3" name="Gerade Verbindung 12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4" name="Gruppieren 3"/>
          <p:cNvGrpSpPr/>
          <p:nvPr/>
        </p:nvGrpSpPr>
        <p:grpSpPr>
          <a:xfrm>
            <a:off x="5217463" y="1642533"/>
            <a:ext cx="1295400" cy="1786467"/>
            <a:chOff x="2743200" y="4648200"/>
            <a:chExt cx="1371600" cy="1981200"/>
          </a:xfrm>
        </p:grpSpPr>
        <p:sp>
          <p:nvSpPr>
            <p:cNvPr id="15" name="Bogen 14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6" name="Bogen 15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7" name="Gerade Verbindung 16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" name="Gerade Verbindung 17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9" name="Bogen 18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21" name="Gerade Verbindung 20"/>
          <p:cNvCxnSpPr/>
          <p:nvPr/>
        </p:nvCxnSpPr>
        <p:spPr bwMode="auto">
          <a:xfrm>
            <a:off x="5217463" y="2209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6" name="Gruppieren 25"/>
          <p:cNvGrpSpPr/>
          <p:nvPr/>
        </p:nvGrpSpPr>
        <p:grpSpPr>
          <a:xfrm>
            <a:off x="4607863" y="2667000"/>
            <a:ext cx="571500" cy="457200"/>
            <a:chOff x="1295400" y="4495800"/>
            <a:chExt cx="1143000" cy="914400"/>
          </a:xfrm>
        </p:grpSpPr>
        <p:cxnSp>
          <p:nvCxnSpPr>
            <p:cNvPr id="27" name="Gerade Verbindung 26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8" name="Gerade Verbindung 27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9" name="Bogen 28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0" name="Gerade Verbindung 29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31" name="Gerade Verbindung 30"/>
          <p:cNvCxnSpPr/>
          <p:nvPr/>
        </p:nvCxnSpPr>
        <p:spPr bwMode="auto">
          <a:xfrm>
            <a:off x="5217463" y="2895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2" name="Gruppieren 31"/>
          <p:cNvGrpSpPr/>
          <p:nvPr/>
        </p:nvGrpSpPr>
        <p:grpSpPr>
          <a:xfrm>
            <a:off x="3617263" y="2590800"/>
            <a:ext cx="758646" cy="1046238"/>
            <a:chOff x="2743200" y="4648200"/>
            <a:chExt cx="1371600" cy="1981200"/>
          </a:xfrm>
        </p:grpSpPr>
        <p:sp>
          <p:nvSpPr>
            <p:cNvPr id="33" name="Bogen 32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4" name="Bogen 33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5" name="Gerade Verbindung 34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6" name="Gerade Verbindung 35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7" name="Bogen 36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24" name="Gerade Verbindung 23"/>
          <p:cNvCxnSpPr/>
          <p:nvPr/>
        </p:nvCxnSpPr>
        <p:spPr bwMode="auto">
          <a:xfrm>
            <a:off x="4150663" y="2057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/>
          <p:nvPr/>
        </p:nvCxnSpPr>
        <p:spPr bwMode="auto">
          <a:xfrm>
            <a:off x="4150663" y="2362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 Verbindung 40"/>
          <p:cNvCxnSpPr/>
          <p:nvPr/>
        </p:nvCxnSpPr>
        <p:spPr bwMode="auto">
          <a:xfrm>
            <a:off x="4150663" y="2743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3312463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Gerade Verbindung 42"/>
          <p:cNvCxnSpPr/>
          <p:nvPr/>
        </p:nvCxnSpPr>
        <p:spPr bwMode="auto">
          <a:xfrm>
            <a:off x="3312463" y="3200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Ellipse 45"/>
          <p:cNvSpPr/>
          <p:nvPr/>
        </p:nvSpPr>
        <p:spPr bwMode="auto">
          <a:xfrm>
            <a:off x="6436663" y="2362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37" name="Gerade Verbindung 14336"/>
          <p:cNvCxnSpPr/>
          <p:nvPr/>
        </p:nvCxnSpPr>
        <p:spPr bwMode="auto">
          <a:xfrm>
            <a:off x="6741463" y="2514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>
            <a:off x="4379263" y="3124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4" name="Gruppieren 53"/>
          <p:cNvGrpSpPr/>
          <p:nvPr/>
        </p:nvGrpSpPr>
        <p:grpSpPr>
          <a:xfrm>
            <a:off x="4607863" y="4038600"/>
            <a:ext cx="571500" cy="457200"/>
            <a:chOff x="1295400" y="4495800"/>
            <a:chExt cx="1143000" cy="914400"/>
          </a:xfrm>
        </p:grpSpPr>
        <p:cxnSp>
          <p:nvCxnSpPr>
            <p:cNvPr id="55" name="Gerade Verbindung 54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6" name="Gerade Verbindung 55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7" name="Bogen 56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58" name="Gerade Verbindung 57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59" name="Gruppieren 58"/>
          <p:cNvGrpSpPr/>
          <p:nvPr/>
        </p:nvGrpSpPr>
        <p:grpSpPr>
          <a:xfrm>
            <a:off x="5217463" y="3699933"/>
            <a:ext cx="1295400" cy="1786467"/>
            <a:chOff x="2743200" y="4648200"/>
            <a:chExt cx="1371600" cy="1981200"/>
          </a:xfrm>
        </p:grpSpPr>
        <p:sp>
          <p:nvSpPr>
            <p:cNvPr id="60" name="Bogen 59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61" name="Bogen 60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62" name="Gerade Verbindung 61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3" name="Gerade Verbindung 62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4" name="Bogen 63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65" name="Gerade Verbindung 64"/>
          <p:cNvCxnSpPr/>
          <p:nvPr/>
        </p:nvCxnSpPr>
        <p:spPr bwMode="auto">
          <a:xfrm>
            <a:off x="5217463" y="4267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6" name="Gruppieren 65"/>
          <p:cNvGrpSpPr/>
          <p:nvPr/>
        </p:nvGrpSpPr>
        <p:grpSpPr>
          <a:xfrm>
            <a:off x="4607863" y="4724400"/>
            <a:ext cx="571500" cy="457200"/>
            <a:chOff x="1295400" y="4495800"/>
            <a:chExt cx="1143000" cy="914400"/>
          </a:xfrm>
        </p:grpSpPr>
        <p:cxnSp>
          <p:nvCxnSpPr>
            <p:cNvPr id="67" name="Gerade Verbindung 66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8" name="Gerade Verbindung 67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9" name="Bogen 68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70" name="Gerade Verbindung 69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71" name="Gerade Verbindung 70"/>
          <p:cNvCxnSpPr/>
          <p:nvPr/>
        </p:nvCxnSpPr>
        <p:spPr bwMode="auto">
          <a:xfrm>
            <a:off x="5217463" y="4953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>
            <a:off x="4150663" y="4114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>
            <a:off x="4150663" y="4419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>
            <a:off x="4150663" y="4724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8" name="Ellipse 77"/>
          <p:cNvSpPr/>
          <p:nvPr/>
        </p:nvSpPr>
        <p:spPr bwMode="auto">
          <a:xfrm>
            <a:off x="6436663" y="44196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9" name="Gerade Verbindung 78"/>
          <p:cNvCxnSpPr/>
          <p:nvPr/>
        </p:nvCxnSpPr>
        <p:spPr bwMode="auto">
          <a:xfrm>
            <a:off x="6741463" y="4572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Gerade Verbindung 79"/>
          <p:cNvCxnSpPr/>
          <p:nvPr/>
        </p:nvCxnSpPr>
        <p:spPr bwMode="auto">
          <a:xfrm>
            <a:off x="4150663" y="5181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Gerade Verbindung 82"/>
          <p:cNvCxnSpPr/>
          <p:nvPr/>
        </p:nvCxnSpPr>
        <p:spPr bwMode="auto">
          <a:xfrm>
            <a:off x="4150663" y="4953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84" name="Gruppieren 83"/>
          <p:cNvGrpSpPr/>
          <p:nvPr/>
        </p:nvGrpSpPr>
        <p:grpSpPr>
          <a:xfrm>
            <a:off x="3388663" y="3886200"/>
            <a:ext cx="758646" cy="1046238"/>
            <a:chOff x="2743200" y="4648200"/>
            <a:chExt cx="1371600" cy="1981200"/>
          </a:xfrm>
        </p:grpSpPr>
        <p:sp>
          <p:nvSpPr>
            <p:cNvPr id="85" name="Bogen 84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86" name="Bogen 85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87" name="Gerade Verbindung 86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8" name="Gerade Verbindung 87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9" name="Bogen 88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90" name="Gerade Verbindung 89"/>
          <p:cNvCxnSpPr/>
          <p:nvPr/>
        </p:nvCxnSpPr>
        <p:spPr bwMode="auto">
          <a:xfrm>
            <a:off x="3083863" y="4267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Gerade Verbindung 90"/>
          <p:cNvCxnSpPr/>
          <p:nvPr/>
        </p:nvCxnSpPr>
        <p:spPr bwMode="auto">
          <a:xfrm>
            <a:off x="3083863" y="4572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 Verbindung 91"/>
          <p:cNvCxnSpPr/>
          <p:nvPr/>
        </p:nvCxnSpPr>
        <p:spPr bwMode="auto">
          <a:xfrm>
            <a:off x="3083863" y="4419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4" name="Textfeld 93"/>
          <p:cNvSpPr txBox="1"/>
          <p:nvPr/>
        </p:nvSpPr>
        <p:spPr>
          <a:xfrm>
            <a:off x="4129023" y="18288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!A</a:t>
            </a:r>
            <a:endParaRPr lang="de-DE" dirty="0"/>
          </a:p>
        </p:txBody>
      </p:sp>
      <p:sp>
        <p:nvSpPr>
          <p:cNvPr id="95" name="Textfeld 94"/>
          <p:cNvSpPr txBox="1"/>
          <p:nvPr/>
        </p:nvSpPr>
        <p:spPr>
          <a:xfrm>
            <a:off x="4129023" y="21336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!B</a:t>
            </a:r>
            <a:endParaRPr lang="de-DE" dirty="0"/>
          </a:p>
        </p:txBody>
      </p:sp>
      <p:sp>
        <p:nvSpPr>
          <p:cNvPr id="96" name="Textfeld 95"/>
          <p:cNvSpPr txBox="1"/>
          <p:nvPr/>
        </p:nvSpPr>
        <p:spPr>
          <a:xfrm>
            <a:off x="4065705" y="2514600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</a:t>
            </a:r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97" name="Textfeld 96"/>
          <p:cNvSpPr txBox="1"/>
          <p:nvPr/>
        </p:nvSpPr>
        <p:spPr>
          <a:xfrm>
            <a:off x="3354141" y="26670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!A</a:t>
            </a:r>
            <a:endParaRPr lang="de-DE" dirty="0"/>
          </a:p>
        </p:txBody>
      </p:sp>
      <p:sp>
        <p:nvSpPr>
          <p:cNvPr id="98" name="Textfeld 97"/>
          <p:cNvSpPr txBox="1"/>
          <p:nvPr/>
        </p:nvSpPr>
        <p:spPr>
          <a:xfrm>
            <a:off x="3367022" y="29718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!B</a:t>
            </a:r>
            <a:endParaRPr lang="de-DE" dirty="0"/>
          </a:p>
        </p:txBody>
      </p:sp>
      <p:sp>
        <p:nvSpPr>
          <p:cNvPr id="99" name="Textfeld 98"/>
          <p:cNvSpPr txBox="1"/>
          <p:nvPr/>
        </p:nvSpPr>
        <p:spPr>
          <a:xfrm>
            <a:off x="3062223" y="4038600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</a:t>
            </a:r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100" name="Textfeld 99"/>
          <p:cNvSpPr txBox="1"/>
          <p:nvPr/>
        </p:nvSpPr>
        <p:spPr>
          <a:xfrm>
            <a:off x="3138423" y="42672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!A</a:t>
            </a:r>
            <a:endParaRPr lang="de-DE" dirty="0"/>
          </a:p>
        </p:txBody>
      </p:sp>
      <p:sp>
        <p:nvSpPr>
          <p:cNvPr id="101" name="Textfeld 100"/>
          <p:cNvSpPr txBox="1"/>
          <p:nvPr/>
        </p:nvSpPr>
        <p:spPr>
          <a:xfrm>
            <a:off x="3138423" y="44196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!B</a:t>
            </a:r>
            <a:endParaRPr lang="de-DE" dirty="0"/>
          </a:p>
        </p:txBody>
      </p:sp>
      <p:sp>
        <p:nvSpPr>
          <p:cNvPr id="102" name="Textfeld 101"/>
          <p:cNvSpPr txBox="1"/>
          <p:nvPr/>
        </p:nvSpPr>
        <p:spPr>
          <a:xfrm>
            <a:off x="4129023" y="4572000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</a:t>
            </a:r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103" name="Textfeld 102"/>
          <p:cNvSpPr txBox="1"/>
          <p:nvPr/>
        </p:nvSpPr>
        <p:spPr>
          <a:xfrm>
            <a:off x="4205223" y="48006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!A</a:t>
            </a:r>
            <a:endParaRPr lang="de-DE" dirty="0"/>
          </a:p>
        </p:txBody>
      </p:sp>
      <p:sp>
        <p:nvSpPr>
          <p:cNvPr id="104" name="Textfeld 103"/>
          <p:cNvSpPr txBox="1"/>
          <p:nvPr/>
        </p:nvSpPr>
        <p:spPr>
          <a:xfrm>
            <a:off x="4205223" y="49530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!B</a:t>
            </a:r>
            <a:endParaRPr lang="de-DE" dirty="0"/>
          </a:p>
        </p:txBody>
      </p:sp>
      <p:sp>
        <p:nvSpPr>
          <p:cNvPr id="105" name="Textfeld 104"/>
          <p:cNvSpPr txBox="1"/>
          <p:nvPr/>
        </p:nvSpPr>
        <p:spPr>
          <a:xfrm>
            <a:off x="6512863" y="2590800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</a:t>
            </a:r>
            <a:r>
              <a:rPr lang="de-DE" dirty="0" err="1" smtClean="0"/>
              <a:t>Cout</a:t>
            </a:r>
            <a:endParaRPr lang="de-DE" dirty="0"/>
          </a:p>
        </p:txBody>
      </p:sp>
      <p:sp>
        <p:nvSpPr>
          <p:cNvPr id="107" name="Textfeld 106"/>
          <p:cNvSpPr txBox="1"/>
          <p:nvPr/>
        </p:nvSpPr>
        <p:spPr>
          <a:xfrm>
            <a:off x="6589063" y="4724400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</a:t>
            </a:r>
            <a:r>
              <a:rPr lang="de-DE" dirty="0" err="1" smtClean="0"/>
              <a:t>Sout</a:t>
            </a:r>
            <a:endParaRPr lang="de-DE" dirty="0"/>
          </a:p>
        </p:txBody>
      </p:sp>
      <p:sp>
        <p:nvSpPr>
          <p:cNvPr id="14344" name="Abgerundetes Rechteck 14343"/>
          <p:cNvSpPr/>
          <p:nvPr/>
        </p:nvSpPr>
        <p:spPr bwMode="auto">
          <a:xfrm>
            <a:off x="3007663" y="1600200"/>
            <a:ext cx="3810000" cy="20574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345" name="Textfeld 14344"/>
          <p:cNvSpPr txBox="1"/>
          <p:nvPr/>
        </p:nvSpPr>
        <p:spPr>
          <a:xfrm>
            <a:off x="3617263" y="1295400"/>
            <a:ext cx="14670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Gemischtes Gatter</a:t>
            </a:r>
            <a:endParaRPr lang="de-DE" dirty="0"/>
          </a:p>
        </p:txBody>
      </p:sp>
      <p:sp>
        <p:nvSpPr>
          <p:cNvPr id="111" name="Abgerundetes Rechteck 110"/>
          <p:cNvSpPr/>
          <p:nvPr/>
        </p:nvSpPr>
        <p:spPr bwMode="auto">
          <a:xfrm>
            <a:off x="3007663" y="3733800"/>
            <a:ext cx="3810000" cy="20574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2" name="Textfeld 111"/>
          <p:cNvSpPr txBox="1"/>
          <p:nvPr/>
        </p:nvSpPr>
        <p:spPr>
          <a:xfrm>
            <a:off x="3617263" y="5562600"/>
            <a:ext cx="14670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Gemischtes Gatter</a:t>
            </a:r>
            <a:endParaRPr lang="de-DE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867400"/>
            <a:ext cx="65246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9" name="Freihandform 108"/>
          <p:cNvSpPr/>
          <p:nvPr/>
        </p:nvSpPr>
        <p:spPr bwMode="auto">
          <a:xfrm>
            <a:off x="3698825" y="2514599"/>
            <a:ext cx="3694568" cy="1607457"/>
          </a:xfrm>
          <a:custGeom>
            <a:avLst/>
            <a:gdLst>
              <a:gd name="connsiteX0" fmla="*/ 3209975 w 3694568"/>
              <a:gd name="connsiteY0" fmla="*/ 0 h 1625600"/>
              <a:gd name="connsiteX1" fmla="*/ 3456718 w 3694568"/>
              <a:gd name="connsiteY1" fmla="*/ 740229 h 1625600"/>
              <a:gd name="connsiteX2" fmla="*/ 249061 w 3694568"/>
              <a:gd name="connsiteY2" fmla="*/ 1219200 h 1625600"/>
              <a:gd name="connsiteX3" fmla="*/ 452261 w 3694568"/>
              <a:gd name="connsiteY3" fmla="*/ 1625600 h 1625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94568" h="1625600">
                <a:moveTo>
                  <a:pt x="3209975" y="0"/>
                </a:moveTo>
                <a:cubicBezTo>
                  <a:pt x="3580089" y="268514"/>
                  <a:pt x="3950204" y="537029"/>
                  <a:pt x="3456718" y="740229"/>
                </a:cubicBezTo>
                <a:cubicBezTo>
                  <a:pt x="2963232" y="943429"/>
                  <a:pt x="749804" y="1071638"/>
                  <a:pt x="249061" y="1219200"/>
                </a:cubicBezTo>
                <a:cubicBezTo>
                  <a:pt x="-251682" y="1366762"/>
                  <a:pt x="100289" y="1496181"/>
                  <a:pt x="452261" y="162560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6" name="Ellipse 105"/>
          <p:cNvSpPr/>
          <p:nvPr/>
        </p:nvSpPr>
        <p:spPr bwMode="auto">
          <a:xfrm>
            <a:off x="4419600" y="19812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0" name="Ellipse 109"/>
          <p:cNvSpPr/>
          <p:nvPr/>
        </p:nvSpPr>
        <p:spPr bwMode="auto">
          <a:xfrm>
            <a:off x="4419600" y="22860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3" name="Ellipse 112"/>
          <p:cNvSpPr/>
          <p:nvPr/>
        </p:nvSpPr>
        <p:spPr bwMode="auto">
          <a:xfrm>
            <a:off x="3657600" y="2895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4" name="Ellipse 113"/>
          <p:cNvSpPr/>
          <p:nvPr/>
        </p:nvSpPr>
        <p:spPr bwMode="auto">
          <a:xfrm>
            <a:off x="3657600" y="31242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5" name="Ellipse 114"/>
          <p:cNvSpPr/>
          <p:nvPr/>
        </p:nvSpPr>
        <p:spPr bwMode="auto">
          <a:xfrm>
            <a:off x="4419600" y="4038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6" name="Ellipse 115"/>
          <p:cNvSpPr/>
          <p:nvPr/>
        </p:nvSpPr>
        <p:spPr bwMode="auto">
          <a:xfrm>
            <a:off x="3429000" y="41910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7" name="Ellipse 116"/>
          <p:cNvSpPr/>
          <p:nvPr/>
        </p:nvSpPr>
        <p:spPr bwMode="auto">
          <a:xfrm>
            <a:off x="3429000" y="43434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8" name="Ellipse 117"/>
          <p:cNvSpPr/>
          <p:nvPr/>
        </p:nvSpPr>
        <p:spPr bwMode="auto">
          <a:xfrm>
            <a:off x="3429000" y="44958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9" name="Ellipse 118"/>
          <p:cNvSpPr/>
          <p:nvPr/>
        </p:nvSpPr>
        <p:spPr bwMode="auto">
          <a:xfrm>
            <a:off x="4419600" y="46482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0" name="Ellipse 119"/>
          <p:cNvSpPr/>
          <p:nvPr/>
        </p:nvSpPr>
        <p:spPr bwMode="auto">
          <a:xfrm>
            <a:off x="4419600" y="48768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1" name="Ellipse 120"/>
          <p:cNvSpPr/>
          <p:nvPr/>
        </p:nvSpPr>
        <p:spPr bwMode="auto">
          <a:xfrm>
            <a:off x="4419600" y="51054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2" name="Ellipse 121"/>
          <p:cNvSpPr/>
          <p:nvPr/>
        </p:nvSpPr>
        <p:spPr bwMode="auto">
          <a:xfrm>
            <a:off x="4419600" y="26670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3" name="Ellipse 122"/>
          <p:cNvSpPr/>
          <p:nvPr/>
        </p:nvSpPr>
        <p:spPr bwMode="auto">
          <a:xfrm>
            <a:off x="4267200" y="30480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4" name="Ellipse 123"/>
          <p:cNvSpPr/>
          <p:nvPr/>
        </p:nvSpPr>
        <p:spPr bwMode="auto">
          <a:xfrm>
            <a:off x="4419600" y="30480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5" name="Ellipse 124"/>
          <p:cNvSpPr/>
          <p:nvPr/>
        </p:nvSpPr>
        <p:spPr bwMode="auto">
          <a:xfrm>
            <a:off x="4419600" y="43434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6" name="Ellipse 125"/>
          <p:cNvSpPr/>
          <p:nvPr/>
        </p:nvSpPr>
        <p:spPr bwMode="auto">
          <a:xfrm>
            <a:off x="4114800" y="43434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7" name="Ellipse 126"/>
          <p:cNvSpPr/>
          <p:nvPr/>
        </p:nvSpPr>
        <p:spPr bwMode="auto">
          <a:xfrm>
            <a:off x="5105400" y="28194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8" name="Ellipse 127"/>
          <p:cNvSpPr/>
          <p:nvPr/>
        </p:nvSpPr>
        <p:spPr bwMode="auto">
          <a:xfrm>
            <a:off x="5334000" y="28194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9" name="Ellipse 128"/>
          <p:cNvSpPr/>
          <p:nvPr/>
        </p:nvSpPr>
        <p:spPr bwMode="auto">
          <a:xfrm>
            <a:off x="5181600" y="2133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0" name="Ellipse 129"/>
          <p:cNvSpPr/>
          <p:nvPr/>
        </p:nvSpPr>
        <p:spPr bwMode="auto">
          <a:xfrm>
            <a:off x="5334000" y="2133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1" name="Ellipse 130"/>
          <p:cNvSpPr/>
          <p:nvPr/>
        </p:nvSpPr>
        <p:spPr bwMode="auto">
          <a:xfrm>
            <a:off x="5181600" y="41910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2" name="Ellipse 131"/>
          <p:cNvSpPr/>
          <p:nvPr/>
        </p:nvSpPr>
        <p:spPr bwMode="auto">
          <a:xfrm>
            <a:off x="5410200" y="41910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3" name="Ellipse 132"/>
          <p:cNvSpPr/>
          <p:nvPr/>
        </p:nvSpPr>
        <p:spPr bwMode="auto">
          <a:xfrm>
            <a:off x="5410200" y="48768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4" name="Ellipse 133"/>
          <p:cNvSpPr/>
          <p:nvPr/>
        </p:nvSpPr>
        <p:spPr bwMode="auto">
          <a:xfrm>
            <a:off x="5181600" y="48768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5" name="Ellipse 134"/>
          <p:cNvSpPr/>
          <p:nvPr/>
        </p:nvSpPr>
        <p:spPr bwMode="auto">
          <a:xfrm>
            <a:off x="4191000" y="4038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243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26</a:t>
            </a:fld>
            <a:endParaRPr lang="de-DE" altLang="de-DE"/>
          </a:p>
        </p:txBody>
      </p:sp>
      <p:cxnSp>
        <p:nvCxnSpPr>
          <p:cNvPr id="21" name="Gerade Verbindung 20"/>
          <p:cNvCxnSpPr/>
          <p:nvPr/>
        </p:nvCxnSpPr>
        <p:spPr bwMode="auto">
          <a:xfrm>
            <a:off x="5217463" y="2209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Gerade Verbindung 30"/>
          <p:cNvCxnSpPr/>
          <p:nvPr/>
        </p:nvCxnSpPr>
        <p:spPr bwMode="auto">
          <a:xfrm>
            <a:off x="5217463" y="2895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23"/>
          <p:cNvCxnSpPr/>
          <p:nvPr/>
        </p:nvCxnSpPr>
        <p:spPr bwMode="auto">
          <a:xfrm>
            <a:off x="4150663" y="2057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/>
          <p:nvPr/>
        </p:nvCxnSpPr>
        <p:spPr bwMode="auto">
          <a:xfrm>
            <a:off x="4150663" y="2362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 Verbindung 40"/>
          <p:cNvCxnSpPr/>
          <p:nvPr/>
        </p:nvCxnSpPr>
        <p:spPr bwMode="auto">
          <a:xfrm>
            <a:off x="4150663" y="2743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3312463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Gerade Verbindung 42"/>
          <p:cNvCxnSpPr/>
          <p:nvPr/>
        </p:nvCxnSpPr>
        <p:spPr bwMode="auto">
          <a:xfrm>
            <a:off x="3312463" y="3200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37" name="Gerade Verbindung 14336"/>
          <p:cNvCxnSpPr/>
          <p:nvPr/>
        </p:nvCxnSpPr>
        <p:spPr bwMode="auto">
          <a:xfrm>
            <a:off x="6741463" y="2514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>
            <a:off x="4379263" y="3124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>
            <a:off x="5217463" y="4267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/>
          <p:nvPr/>
        </p:nvCxnSpPr>
        <p:spPr bwMode="auto">
          <a:xfrm>
            <a:off x="5217463" y="4953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>
            <a:off x="4150663" y="4114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>
            <a:off x="4150663" y="4419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>
            <a:off x="4150663" y="4724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Gerade Verbindung 78"/>
          <p:cNvCxnSpPr/>
          <p:nvPr/>
        </p:nvCxnSpPr>
        <p:spPr bwMode="auto">
          <a:xfrm>
            <a:off x="6741463" y="4572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Gerade Verbindung 79"/>
          <p:cNvCxnSpPr/>
          <p:nvPr/>
        </p:nvCxnSpPr>
        <p:spPr bwMode="auto">
          <a:xfrm>
            <a:off x="4150663" y="5181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Gerade Verbindung 82"/>
          <p:cNvCxnSpPr/>
          <p:nvPr/>
        </p:nvCxnSpPr>
        <p:spPr bwMode="auto">
          <a:xfrm>
            <a:off x="4150663" y="4953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Gerade Verbindung 89"/>
          <p:cNvCxnSpPr/>
          <p:nvPr/>
        </p:nvCxnSpPr>
        <p:spPr bwMode="auto">
          <a:xfrm>
            <a:off x="3083863" y="4267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Gerade Verbindung 90"/>
          <p:cNvCxnSpPr/>
          <p:nvPr/>
        </p:nvCxnSpPr>
        <p:spPr bwMode="auto">
          <a:xfrm>
            <a:off x="3083863" y="4572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 Verbindung 91"/>
          <p:cNvCxnSpPr/>
          <p:nvPr/>
        </p:nvCxnSpPr>
        <p:spPr bwMode="auto">
          <a:xfrm>
            <a:off x="3083863" y="4419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4" name="Textfeld 93"/>
          <p:cNvSpPr txBox="1"/>
          <p:nvPr/>
        </p:nvSpPr>
        <p:spPr>
          <a:xfrm>
            <a:off x="4129023" y="18288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!A</a:t>
            </a:r>
            <a:endParaRPr lang="de-DE" dirty="0"/>
          </a:p>
        </p:txBody>
      </p:sp>
      <p:sp>
        <p:nvSpPr>
          <p:cNvPr id="95" name="Textfeld 94"/>
          <p:cNvSpPr txBox="1"/>
          <p:nvPr/>
        </p:nvSpPr>
        <p:spPr>
          <a:xfrm>
            <a:off x="4129023" y="21336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!B</a:t>
            </a:r>
            <a:endParaRPr lang="de-DE" dirty="0"/>
          </a:p>
        </p:txBody>
      </p:sp>
      <p:sp>
        <p:nvSpPr>
          <p:cNvPr id="96" name="Textfeld 95"/>
          <p:cNvSpPr txBox="1"/>
          <p:nvPr/>
        </p:nvSpPr>
        <p:spPr>
          <a:xfrm>
            <a:off x="4065705" y="2514600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</a:t>
            </a:r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97" name="Textfeld 96"/>
          <p:cNvSpPr txBox="1"/>
          <p:nvPr/>
        </p:nvSpPr>
        <p:spPr>
          <a:xfrm>
            <a:off x="3354141" y="26670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!A</a:t>
            </a:r>
            <a:endParaRPr lang="de-DE" dirty="0"/>
          </a:p>
        </p:txBody>
      </p:sp>
      <p:sp>
        <p:nvSpPr>
          <p:cNvPr id="98" name="Textfeld 97"/>
          <p:cNvSpPr txBox="1"/>
          <p:nvPr/>
        </p:nvSpPr>
        <p:spPr>
          <a:xfrm>
            <a:off x="3367022" y="29718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!B</a:t>
            </a:r>
            <a:endParaRPr lang="de-DE" dirty="0"/>
          </a:p>
        </p:txBody>
      </p:sp>
      <p:sp>
        <p:nvSpPr>
          <p:cNvPr id="99" name="Textfeld 98"/>
          <p:cNvSpPr txBox="1"/>
          <p:nvPr/>
        </p:nvSpPr>
        <p:spPr>
          <a:xfrm>
            <a:off x="3062223" y="4038600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</a:t>
            </a:r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100" name="Textfeld 99"/>
          <p:cNvSpPr txBox="1"/>
          <p:nvPr/>
        </p:nvSpPr>
        <p:spPr>
          <a:xfrm>
            <a:off x="3138423" y="42672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!A</a:t>
            </a:r>
            <a:endParaRPr lang="de-DE" dirty="0"/>
          </a:p>
        </p:txBody>
      </p:sp>
      <p:sp>
        <p:nvSpPr>
          <p:cNvPr id="101" name="Textfeld 100"/>
          <p:cNvSpPr txBox="1"/>
          <p:nvPr/>
        </p:nvSpPr>
        <p:spPr>
          <a:xfrm>
            <a:off x="3138423" y="44196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!B</a:t>
            </a:r>
            <a:endParaRPr lang="de-DE" dirty="0"/>
          </a:p>
        </p:txBody>
      </p:sp>
      <p:sp>
        <p:nvSpPr>
          <p:cNvPr id="102" name="Textfeld 101"/>
          <p:cNvSpPr txBox="1"/>
          <p:nvPr/>
        </p:nvSpPr>
        <p:spPr>
          <a:xfrm>
            <a:off x="4129023" y="4572000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</a:t>
            </a:r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103" name="Textfeld 102"/>
          <p:cNvSpPr txBox="1"/>
          <p:nvPr/>
        </p:nvSpPr>
        <p:spPr>
          <a:xfrm>
            <a:off x="4205223" y="48006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!A</a:t>
            </a:r>
            <a:endParaRPr lang="de-DE" dirty="0"/>
          </a:p>
        </p:txBody>
      </p:sp>
      <p:sp>
        <p:nvSpPr>
          <p:cNvPr id="104" name="Textfeld 103"/>
          <p:cNvSpPr txBox="1"/>
          <p:nvPr/>
        </p:nvSpPr>
        <p:spPr>
          <a:xfrm>
            <a:off x="4205223" y="49530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!B</a:t>
            </a:r>
            <a:endParaRPr lang="de-DE" dirty="0"/>
          </a:p>
        </p:txBody>
      </p:sp>
      <p:sp>
        <p:nvSpPr>
          <p:cNvPr id="105" name="Textfeld 104"/>
          <p:cNvSpPr txBox="1"/>
          <p:nvPr/>
        </p:nvSpPr>
        <p:spPr>
          <a:xfrm>
            <a:off x="6512863" y="2590800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</a:t>
            </a:r>
            <a:r>
              <a:rPr lang="de-DE" dirty="0" err="1" smtClean="0"/>
              <a:t>Cout</a:t>
            </a:r>
            <a:endParaRPr lang="de-DE" dirty="0"/>
          </a:p>
        </p:txBody>
      </p:sp>
      <p:sp>
        <p:nvSpPr>
          <p:cNvPr id="107" name="Textfeld 106"/>
          <p:cNvSpPr txBox="1"/>
          <p:nvPr/>
        </p:nvSpPr>
        <p:spPr>
          <a:xfrm>
            <a:off x="6593070" y="4724400"/>
            <a:ext cx="5437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</a:t>
            </a:r>
            <a:r>
              <a:rPr lang="de-DE" dirty="0" err="1" smtClean="0"/>
              <a:t>Sout</a:t>
            </a:r>
            <a:endParaRPr lang="de-DE" dirty="0"/>
          </a:p>
        </p:txBody>
      </p:sp>
      <p:sp>
        <p:nvSpPr>
          <p:cNvPr id="14344" name="Abgerundetes Rechteck 14343"/>
          <p:cNvSpPr/>
          <p:nvPr/>
        </p:nvSpPr>
        <p:spPr bwMode="auto">
          <a:xfrm>
            <a:off x="3007663" y="1600200"/>
            <a:ext cx="3810000" cy="20574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345" name="Textfeld 14344"/>
          <p:cNvSpPr txBox="1"/>
          <p:nvPr/>
        </p:nvSpPr>
        <p:spPr>
          <a:xfrm>
            <a:off x="3617263" y="1295400"/>
            <a:ext cx="14670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Gemischtes Gatter</a:t>
            </a:r>
            <a:endParaRPr lang="de-DE" dirty="0"/>
          </a:p>
        </p:txBody>
      </p:sp>
      <p:sp>
        <p:nvSpPr>
          <p:cNvPr id="111" name="Abgerundetes Rechteck 110"/>
          <p:cNvSpPr/>
          <p:nvPr/>
        </p:nvSpPr>
        <p:spPr bwMode="auto">
          <a:xfrm>
            <a:off x="3007663" y="3733800"/>
            <a:ext cx="3810000" cy="20574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2" name="Textfeld 111"/>
          <p:cNvSpPr txBox="1"/>
          <p:nvPr/>
        </p:nvSpPr>
        <p:spPr>
          <a:xfrm>
            <a:off x="3617263" y="5562600"/>
            <a:ext cx="14670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Gemischtes Gatter</a:t>
            </a:r>
            <a:endParaRPr lang="de-DE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867400"/>
            <a:ext cx="65246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9" name="Freihandform 108"/>
          <p:cNvSpPr/>
          <p:nvPr/>
        </p:nvSpPr>
        <p:spPr bwMode="auto">
          <a:xfrm>
            <a:off x="3698825" y="2514599"/>
            <a:ext cx="3694568" cy="1607457"/>
          </a:xfrm>
          <a:custGeom>
            <a:avLst/>
            <a:gdLst>
              <a:gd name="connsiteX0" fmla="*/ 3209975 w 3694568"/>
              <a:gd name="connsiteY0" fmla="*/ 0 h 1625600"/>
              <a:gd name="connsiteX1" fmla="*/ 3456718 w 3694568"/>
              <a:gd name="connsiteY1" fmla="*/ 740229 h 1625600"/>
              <a:gd name="connsiteX2" fmla="*/ 249061 w 3694568"/>
              <a:gd name="connsiteY2" fmla="*/ 1219200 h 1625600"/>
              <a:gd name="connsiteX3" fmla="*/ 452261 w 3694568"/>
              <a:gd name="connsiteY3" fmla="*/ 1625600 h 1625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94568" h="1625600">
                <a:moveTo>
                  <a:pt x="3209975" y="0"/>
                </a:moveTo>
                <a:cubicBezTo>
                  <a:pt x="3580089" y="268514"/>
                  <a:pt x="3950204" y="537029"/>
                  <a:pt x="3456718" y="740229"/>
                </a:cubicBezTo>
                <a:cubicBezTo>
                  <a:pt x="2963232" y="943429"/>
                  <a:pt x="749804" y="1071638"/>
                  <a:pt x="249061" y="1219200"/>
                </a:cubicBezTo>
                <a:cubicBezTo>
                  <a:pt x="-251682" y="1366762"/>
                  <a:pt x="100289" y="1496181"/>
                  <a:pt x="452261" y="162560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108" name="Gruppieren 107"/>
          <p:cNvGrpSpPr/>
          <p:nvPr/>
        </p:nvGrpSpPr>
        <p:grpSpPr>
          <a:xfrm>
            <a:off x="4419600" y="1752600"/>
            <a:ext cx="758646" cy="914400"/>
            <a:chOff x="2743200" y="4648200"/>
            <a:chExt cx="1371600" cy="1981200"/>
          </a:xfrm>
        </p:grpSpPr>
        <p:sp>
          <p:nvSpPr>
            <p:cNvPr id="123" name="Bogen 122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24" name="Bogen 123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25" name="Gerade Verbindung 124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6" name="Gerade Verbindung 125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27" name="Bogen 126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128" name="Gruppieren 127"/>
          <p:cNvGrpSpPr/>
          <p:nvPr/>
        </p:nvGrpSpPr>
        <p:grpSpPr>
          <a:xfrm>
            <a:off x="4419600" y="2438400"/>
            <a:ext cx="758646" cy="914400"/>
            <a:chOff x="2743200" y="4648200"/>
            <a:chExt cx="1371600" cy="1981200"/>
          </a:xfrm>
        </p:grpSpPr>
        <p:sp>
          <p:nvSpPr>
            <p:cNvPr id="129" name="Bogen 128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30" name="Bogen 129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31" name="Gerade Verbindung 130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2" name="Gerade Verbindung 131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33" name="Bogen 132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134" name="Gruppieren 133"/>
          <p:cNvGrpSpPr/>
          <p:nvPr/>
        </p:nvGrpSpPr>
        <p:grpSpPr>
          <a:xfrm>
            <a:off x="3810000" y="2895600"/>
            <a:ext cx="571500" cy="457200"/>
            <a:chOff x="1295400" y="4495800"/>
            <a:chExt cx="1143000" cy="914400"/>
          </a:xfrm>
        </p:grpSpPr>
        <p:cxnSp>
          <p:nvCxnSpPr>
            <p:cNvPr id="135" name="Gerade Verbindung 134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6" name="Gerade Verbindung 135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37" name="Bogen 136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38" name="Gerade Verbindung 137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39" name="Gruppieren 138"/>
          <p:cNvGrpSpPr/>
          <p:nvPr/>
        </p:nvGrpSpPr>
        <p:grpSpPr>
          <a:xfrm>
            <a:off x="4419600" y="3810000"/>
            <a:ext cx="758646" cy="914400"/>
            <a:chOff x="2743200" y="4648200"/>
            <a:chExt cx="1371600" cy="1981200"/>
          </a:xfrm>
        </p:grpSpPr>
        <p:sp>
          <p:nvSpPr>
            <p:cNvPr id="140" name="Bogen 139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41" name="Bogen 140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42" name="Gerade Verbindung 141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3" name="Gerade Verbindung 142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44" name="Bogen 143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145" name="Gruppieren 144"/>
          <p:cNvGrpSpPr/>
          <p:nvPr/>
        </p:nvGrpSpPr>
        <p:grpSpPr>
          <a:xfrm>
            <a:off x="4419600" y="4495800"/>
            <a:ext cx="758646" cy="914400"/>
            <a:chOff x="2743200" y="4648200"/>
            <a:chExt cx="1371600" cy="1981200"/>
          </a:xfrm>
        </p:grpSpPr>
        <p:sp>
          <p:nvSpPr>
            <p:cNvPr id="146" name="Bogen 145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47" name="Bogen 146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48" name="Gerade Verbindung 147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9" name="Gerade Verbindung 148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50" name="Bogen 149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151" name="Gruppieren 150"/>
          <p:cNvGrpSpPr/>
          <p:nvPr/>
        </p:nvGrpSpPr>
        <p:grpSpPr>
          <a:xfrm>
            <a:off x="3581400" y="4191000"/>
            <a:ext cx="571500" cy="457200"/>
            <a:chOff x="1295400" y="4495800"/>
            <a:chExt cx="1143000" cy="914400"/>
          </a:xfrm>
        </p:grpSpPr>
        <p:cxnSp>
          <p:nvCxnSpPr>
            <p:cNvPr id="152" name="Gerade Verbindung 151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3" name="Gerade Verbindung 152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54" name="Bogen 153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55" name="Gerade Verbindung 154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56" name="Gruppieren 155"/>
          <p:cNvGrpSpPr/>
          <p:nvPr/>
        </p:nvGrpSpPr>
        <p:grpSpPr>
          <a:xfrm>
            <a:off x="5562600" y="1981200"/>
            <a:ext cx="876300" cy="1066800"/>
            <a:chOff x="1295400" y="4495800"/>
            <a:chExt cx="1143000" cy="914400"/>
          </a:xfrm>
        </p:grpSpPr>
        <p:cxnSp>
          <p:nvCxnSpPr>
            <p:cNvPr id="157" name="Gerade Verbindung 156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8" name="Gerade Verbindung 157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59" name="Bogen 158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60" name="Gerade Verbindung 159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61" name="Gruppieren 160"/>
          <p:cNvGrpSpPr/>
          <p:nvPr/>
        </p:nvGrpSpPr>
        <p:grpSpPr>
          <a:xfrm>
            <a:off x="5562600" y="4114800"/>
            <a:ext cx="876300" cy="990600"/>
            <a:chOff x="1295400" y="4495800"/>
            <a:chExt cx="1143000" cy="914400"/>
          </a:xfrm>
        </p:grpSpPr>
        <p:cxnSp>
          <p:nvCxnSpPr>
            <p:cNvPr id="162" name="Gerade Verbindung 161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3" name="Gerade Verbindung 162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64" name="Bogen 163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65" name="Gerade Verbindung 164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66" name="Ellipse 165"/>
          <p:cNvSpPr/>
          <p:nvPr/>
        </p:nvSpPr>
        <p:spPr bwMode="auto">
          <a:xfrm>
            <a:off x="4191000" y="4038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325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27</a:t>
            </a:fld>
            <a:endParaRPr lang="de-DE" altLang="de-DE"/>
          </a:p>
        </p:txBody>
      </p:sp>
      <p:cxnSp>
        <p:nvCxnSpPr>
          <p:cNvPr id="21" name="Gerade Verbindung 20"/>
          <p:cNvCxnSpPr/>
          <p:nvPr/>
        </p:nvCxnSpPr>
        <p:spPr bwMode="auto">
          <a:xfrm>
            <a:off x="5217463" y="2209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Gerade Verbindung 30"/>
          <p:cNvCxnSpPr/>
          <p:nvPr/>
        </p:nvCxnSpPr>
        <p:spPr bwMode="auto">
          <a:xfrm>
            <a:off x="5217463" y="2895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23"/>
          <p:cNvCxnSpPr/>
          <p:nvPr/>
        </p:nvCxnSpPr>
        <p:spPr bwMode="auto">
          <a:xfrm>
            <a:off x="4150663" y="2057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/>
          <p:nvPr/>
        </p:nvCxnSpPr>
        <p:spPr bwMode="auto">
          <a:xfrm>
            <a:off x="4150663" y="2362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 Verbindung 40"/>
          <p:cNvCxnSpPr/>
          <p:nvPr/>
        </p:nvCxnSpPr>
        <p:spPr bwMode="auto">
          <a:xfrm>
            <a:off x="4150663" y="2743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3312463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Gerade Verbindung 42"/>
          <p:cNvCxnSpPr/>
          <p:nvPr/>
        </p:nvCxnSpPr>
        <p:spPr bwMode="auto">
          <a:xfrm>
            <a:off x="3312463" y="3200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Ellipse 45"/>
          <p:cNvSpPr/>
          <p:nvPr/>
        </p:nvSpPr>
        <p:spPr bwMode="auto">
          <a:xfrm>
            <a:off x="6436663" y="2362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37" name="Gerade Verbindung 14336"/>
          <p:cNvCxnSpPr/>
          <p:nvPr/>
        </p:nvCxnSpPr>
        <p:spPr bwMode="auto">
          <a:xfrm>
            <a:off x="6741463" y="2514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>
            <a:off x="4379263" y="3124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>
            <a:off x="5217463" y="4267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/>
          <p:nvPr/>
        </p:nvCxnSpPr>
        <p:spPr bwMode="auto">
          <a:xfrm>
            <a:off x="5217463" y="4953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>
            <a:off x="4150663" y="4114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>
            <a:off x="4150663" y="4419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>
            <a:off x="4150663" y="4724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8" name="Ellipse 77"/>
          <p:cNvSpPr/>
          <p:nvPr/>
        </p:nvSpPr>
        <p:spPr bwMode="auto">
          <a:xfrm>
            <a:off x="6436663" y="44196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9" name="Gerade Verbindung 78"/>
          <p:cNvCxnSpPr/>
          <p:nvPr/>
        </p:nvCxnSpPr>
        <p:spPr bwMode="auto">
          <a:xfrm>
            <a:off x="6741463" y="4572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Gerade Verbindung 79"/>
          <p:cNvCxnSpPr/>
          <p:nvPr/>
        </p:nvCxnSpPr>
        <p:spPr bwMode="auto">
          <a:xfrm>
            <a:off x="4150663" y="5181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Gerade Verbindung 82"/>
          <p:cNvCxnSpPr/>
          <p:nvPr/>
        </p:nvCxnSpPr>
        <p:spPr bwMode="auto">
          <a:xfrm>
            <a:off x="4150663" y="4953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Gerade Verbindung 89"/>
          <p:cNvCxnSpPr/>
          <p:nvPr/>
        </p:nvCxnSpPr>
        <p:spPr bwMode="auto">
          <a:xfrm>
            <a:off x="3083863" y="4267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Gerade Verbindung 90"/>
          <p:cNvCxnSpPr/>
          <p:nvPr/>
        </p:nvCxnSpPr>
        <p:spPr bwMode="auto">
          <a:xfrm>
            <a:off x="3083863" y="4572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 Verbindung 91"/>
          <p:cNvCxnSpPr/>
          <p:nvPr/>
        </p:nvCxnSpPr>
        <p:spPr bwMode="auto">
          <a:xfrm>
            <a:off x="3083863" y="4419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4" name="Textfeld 93"/>
          <p:cNvSpPr txBox="1"/>
          <p:nvPr/>
        </p:nvSpPr>
        <p:spPr>
          <a:xfrm>
            <a:off x="4129023" y="18288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!A</a:t>
            </a:r>
            <a:endParaRPr lang="de-DE" dirty="0"/>
          </a:p>
        </p:txBody>
      </p:sp>
      <p:sp>
        <p:nvSpPr>
          <p:cNvPr id="95" name="Textfeld 94"/>
          <p:cNvSpPr txBox="1"/>
          <p:nvPr/>
        </p:nvSpPr>
        <p:spPr>
          <a:xfrm>
            <a:off x="4129023" y="21336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!B</a:t>
            </a:r>
            <a:endParaRPr lang="de-DE" dirty="0"/>
          </a:p>
        </p:txBody>
      </p:sp>
      <p:sp>
        <p:nvSpPr>
          <p:cNvPr id="96" name="Textfeld 95"/>
          <p:cNvSpPr txBox="1"/>
          <p:nvPr/>
        </p:nvSpPr>
        <p:spPr>
          <a:xfrm>
            <a:off x="4065705" y="2514600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</a:t>
            </a:r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97" name="Textfeld 96"/>
          <p:cNvSpPr txBox="1"/>
          <p:nvPr/>
        </p:nvSpPr>
        <p:spPr>
          <a:xfrm>
            <a:off x="3354141" y="26670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!A</a:t>
            </a:r>
            <a:endParaRPr lang="de-DE" dirty="0"/>
          </a:p>
        </p:txBody>
      </p:sp>
      <p:sp>
        <p:nvSpPr>
          <p:cNvPr id="98" name="Textfeld 97"/>
          <p:cNvSpPr txBox="1"/>
          <p:nvPr/>
        </p:nvSpPr>
        <p:spPr>
          <a:xfrm>
            <a:off x="3367022" y="29718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!B</a:t>
            </a:r>
            <a:endParaRPr lang="de-DE" dirty="0"/>
          </a:p>
        </p:txBody>
      </p:sp>
      <p:sp>
        <p:nvSpPr>
          <p:cNvPr id="99" name="Textfeld 98"/>
          <p:cNvSpPr txBox="1"/>
          <p:nvPr/>
        </p:nvSpPr>
        <p:spPr>
          <a:xfrm>
            <a:off x="3062223" y="4038600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</a:t>
            </a:r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100" name="Textfeld 99"/>
          <p:cNvSpPr txBox="1"/>
          <p:nvPr/>
        </p:nvSpPr>
        <p:spPr>
          <a:xfrm>
            <a:off x="3138423" y="42672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!A</a:t>
            </a:r>
            <a:endParaRPr lang="de-DE" dirty="0"/>
          </a:p>
        </p:txBody>
      </p:sp>
      <p:sp>
        <p:nvSpPr>
          <p:cNvPr id="101" name="Textfeld 100"/>
          <p:cNvSpPr txBox="1"/>
          <p:nvPr/>
        </p:nvSpPr>
        <p:spPr>
          <a:xfrm>
            <a:off x="3138423" y="44196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!B</a:t>
            </a:r>
            <a:endParaRPr lang="de-DE" dirty="0"/>
          </a:p>
        </p:txBody>
      </p:sp>
      <p:sp>
        <p:nvSpPr>
          <p:cNvPr id="102" name="Textfeld 101"/>
          <p:cNvSpPr txBox="1"/>
          <p:nvPr/>
        </p:nvSpPr>
        <p:spPr>
          <a:xfrm>
            <a:off x="4129023" y="4572000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</a:t>
            </a:r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103" name="Textfeld 102"/>
          <p:cNvSpPr txBox="1"/>
          <p:nvPr/>
        </p:nvSpPr>
        <p:spPr>
          <a:xfrm>
            <a:off x="4205223" y="48006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!A</a:t>
            </a:r>
            <a:endParaRPr lang="de-DE" dirty="0"/>
          </a:p>
        </p:txBody>
      </p:sp>
      <p:sp>
        <p:nvSpPr>
          <p:cNvPr id="104" name="Textfeld 103"/>
          <p:cNvSpPr txBox="1"/>
          <p:nvPr/>
        </p:nvSpPr>
        <p:spPr>
          <a:xfrm>
            <a:off x="4205223" y="49530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!B</a:t>
            </a:r>
            <a:endParaRPr lang="de-DE" dirty="0"/>
          </a:p>
        </p:txBody>
      </p:sp>
      <p:sp>
        <p:nvSpPr>
          <p:cNvPr id="105" name="Textfeld 104"/>
          <p:cNvSpPr txBox="1"/>
          <p:nvPr/>
        </p:nvSpPr>
        <p:spPr>
          <a:xfrm>
            <a:off x="6534503" y="2590800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Cout</a:t>
            </a:r>
            <a:endParaRPr lang="de-DE" dirty="0"/>
          </a:p>
        </p:txBody>
      </p:sp>
      <p:sp>
        <p:nvSpPr>
          <p:cNvPr id="107" name="Textfeld 106"/>
          <p:cNvSpPr txBox="1"/>
          <p:nvPr/>
        </p:nvSpPr>
        <p:spPr>
          <a:xfrm>
            <a:off x="6614711" y="4724400"/>
            <a:ext cx="5004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Sout</a:t>
            </a:r>
            <a:endParaRPr lang="de-DE" dirty="0"/>
          </a:p>
        </p:txBody>
      </p:sp>
      <p:sp>
        <p:nvSpPr>
          <p:cNvPr id="14344" name="Abgerundetes Rechteck 14343"/>
          <p:cNvSpPr/>
          <p:nvPr/>
        </p:nvSpPr>
        <p:spPr bwMode="auto">
          <a:xfrm>
            <a:off x="3007663" y="1600200"/>
            <a:ext cx="3810000" cy="20574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345" name="Textfeld 14344"/>
          <p:cNvSpPr txBox="1"/>
          <p:nvPr/>
        </p:nvSpPr>
        <p:spPr>
          <a:xfrm>
            <a:off x="3617263" y="1295400"/>
            <a:ext cx="14670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Gemischtes Gatter</a:t>
            </a:r>
            <a:endParaRPr lang="de-DE" dirty="0"/>
          </a:p>
        </p:txBody>
      </p:sp>
      <p:sp>
        <p:nvSpPr>
          <p:cNvPr id="111" name="Abgerundetes Rechteck 110"/>
          <p:cNvSpPr/>
          <p:nvPr/>
        </p:nvSpPr>
        <p:spPr bwMode="auto">
          <a:xfrm>
            <a:off x="3007663" y="3733800"/>
            <a:ext cx="3810000" cy="20574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2" name="Textfeld 111"/>
          <p:cNvSpPr txBox="1"/>
          <p:nvPr/>
        </p:nvSpPr>
        <p:spPr>
          <a:xfrm>
            <a:off x="3617263" y="5562600"/>
            <a:ext cx="14670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Gemischtes Gatter</a:t>
            </a:r>
            <a:endParaRPr lang="de-DE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867400"/>
            <a:ext cx="65246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9" name="Freihandform 108"/>
          <p:cNvSpPr/>
          <p:nvPr/>
        </p:nvSpPr>
        <p:spPr bwMode="auto">
          <a:xfrm>
            <a:off x="3698825" y="2514599"/>
            <a:ext cx="3694568" cy="1607457"/>
          </a:xfrm>
          <a:custGeom>
            <a:avLst/>
            <a:gdLst>
              <a:gd name="connsiteX0" fmla="*/ 3209975 w 3694568"/>
              <a:gd name="connsiteY0" fmla="*/ 0 h 1625600"/>
              <a:gd name="connsiteX1" fmla="*/ 3456718 w 3694568"/>
              <a:gd name="connsiteY1" fmla="*/ 740229 h 1625600"/>
              <a:gd name="connsiteX2" fmla="*/ 249061 w 3694568"/>
              <a:gd name="connsiteY2" fmla="*/ 1219200 h 1625600"/>
              <a:gd name="connsiteX3" fmla="*/ 452261 w 3694568"/>
              <a:gd name="connsiteY3" fmla="*/ 1625600 h 1625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94568" h="1625600">
                <a:moveTo>
                  <a:pt x="3209975" y="0"/>
                </a:moveTo>
                <a:cubicBezTo>
                  <a:pt x="3580089" y="268514"/>
                  <a:pt x="3950204" y="537029"/>
                  <a:pt x="3456718" y="740229"/>
                </a:cubicBezTo>
                <a:cubicBezTo>
                  <a:pt x="2963232" y="943429"/>
                  <a:pt x="749804" y="1071638"/>
                  <a:pt x="249061" y="1219200"/>
                </a:cubicBezTo>
                <a:cubicBezTo>
                  <a:pt x="-251682" y="1366762"/>
                  <a:pt x="100289" y="1496181"/>
                  <a:pt x="452261" y="162560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108" name="Gruppieren 107"/>
          <p:cNvGrpSpPr/>
          <p:nvPr/>
        </p:nvGrpSpPr>
        <p:grpSpPr>
          <a:xfrm>
            <a:off x="4419600" y="1752600"/>
            <a:ext cx="758646" cy="914400"/>
            <a:chOff x="2743200" y="4648200"/>
            <a:chExt cx="1371600" cy="1981200"/>
          </a:xfrm>
        </p:grpSpPr>
        <p:sp>
          <p:nvSpPr>
            <p:cNvPr id="123" name="Bogen 122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24" name="Bogen 123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25" name="Gerade Verbindung 124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6" name="Gerade Verbindung 125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27" name="Bogen 126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128" name="Gruppieren 127"/>
          <p:cNvGrpSpPr/>
          <p:nvPr/>
        </p:nvGrpSpPr>
        <p:grpSpPr>
          <a:xfrm>
            <a:off x="4419600" y="2438400"/>
            <a:ext cx="758646" cy="914400"/>
            <a:chOff x="2743200" y="4648200"/>
            <a:chExt cx="1371600" cy="1981200"/>
          </a:xfrm>
        </p:grpSpPr>
        <p:sp>
          <p:nvSpPr>
            <p:cNvPr id="129" name="Bogen 128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30" name="Bogen 129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31" name="Gerade Verbindung 130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2" name="Gerade Verbindung 131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33" name="Bogen 132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134" name="Gruppieren 133"/>
          <p:cNvGrpSpPr/>
          <p:nvPr/>
        </p:nvGrpSpPr>
        <p:grpSpPr>
          <a:xfrm>
            <a:off x="3810000" y="2895600"/>
            <a:ext cx="571500" cy="457200"/>
            <a:chOff x="1295400" y="4495800"/>
            <a:chExt cx="1143000" cy="914400"/>
          </a:xfrm>
        </p:grpSpPr>
        <p:cxnSp>
          <p:nvCxnSpPr>
            <p:cNvPr id="135" name="Gerade Verbindung 134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6" name="Gerade Verbindung 135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37" name="Bogen 136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38" name="Gerade Verbindung 137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39" name="Gruppieren 138"/>
          <p:cNvGrpSpPr/>
          <p:nvPr/>
        </p:nvGrpSpPr>
        <p:grpSpPr>
          <a:xfrm>
            <a:off x="4419600" y="3810000"/>
            <a:ext cx="758646" cy="914400"/>
            <a:chOff x="2743200" y="4648200"/>
            <a:chExt cx="1371600" cy="1981200"/>
          </a:xfrm>
        </p:grpSpPr>
        <p:sp>
          <p:nvSpPr>
            <p:cNvPr id="140" name="Bogen 139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41" name="Bogen 140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42" name="Gerade Verbindung 141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3" name="Gerade Verbindung 142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44" name="Bogen 143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145" name="Gruppieren 144"/>
          <p:cNvGrpSpPr/>
          <p:nvPr/>
        </p:nvGrpSpPr>
        <p:grpSpPr>
          <a:xfrm>
            <a:off x="4419600" y="4495800"/>
            <a:ext cx="758646" cy="914400"/>
            <a:chOff x="2743200" y="4648200"/>
            <a:chExt cx="1371600" cy="1981200"/>
          </a:xfrm>
        </p:grpSpPr>
        <p:sp>
          <p:nvSpPr>
            <p:cNvPr id="146" name="Bogen 145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47" name="Bogen 146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48" name="Gerade Verbindung 147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9" name="Gerade Verbindung 148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50" name="Bogen 149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151" name="Gruppieren 150"/>
          <p:cNvGrpSpPr/>
          <p:nvPr/>
        </p:nvGrpSpPr>
        <p:grpSpPr>
          <a:xfrm>
            <a:off x="3581400" y="4191000"/>
            <a:ext cx="571500" cy="457200"/>
            <a:chOff x="1295400" y="4495800"/>
            <a:chExt cx="1143000" cy="914400"/>
          </a:xfrm>
        </p:grpSpPr>
        <p:cxnSp>
          <p:nvCxnSpPr>
            <p:cNvPr id="152" name="Gerade Verbindung 151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3" name="Gerade Verbindung 152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54" name="Bogen 153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55" name="Gerade Verbindung 154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56" name="Gruppieren 155"/>
          <p:cNvGrpSpPr/>
          <p:nvPr/>
        </p:nvGrpSpPr>
        <p:grpSpPr>
          <a:xfrm>
            <a:off x="5562600" y="1981200"/>
            <a:ext cx="876300" cy="1066800"/>
            <a:chOff x="1295400" y="4495800"/>
            <a:chExt cx="1143000" cy="914400"/>
          </a:xfrm>
        </p:grpSpPr>
        <p:cxnSp>
          <p:nvCxnSpPr>
            <p:cNvPr id="157" name="Gerade Verbindung 156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8" name="Gerade Verbindung 157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59" name="Bogen 158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60" name="Gerade Verbindung 159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61" name="Gruppieren 160"/>
          <p:cNvGrpSpPr/>
          <p:nvPr/>
        </p:nvGrpSpPr>
        <p:grpSpPr>
          <a:xfrm>
            <a:off x="5562600" y="4114800"/>
            <a:ext cx="876300" cy="990600"/>
            <a:chOff x="1295400" y="4495800"/>
            <a:chExt cx="1143000" cy="914400"/>
          </a:xfrm>
        </p:grpSpPr>
        <p:cxnSp>
          <p:nvCxnSpPr>
            <p:cNvPr id="162" name="Gerade Verbindung 161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3" name="Gerade Verbindung 162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64" name="Bogen 163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65" name="Gerade Verbindung 164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1668849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b="1" dirty="0"/>
              <a:t>Getaktete </a:t>
            </a:r>
            <a:r>
              <a:rPr lang="de-DE" b="1" dirty="0" smtClean="0"/>
              <a:t>Schaltungen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28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938321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b="1" dirty="0"/>
              <a:t>Schieberegister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29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362481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Addition von Binärzahlen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822450"/>
          </a:xfrm>
        </p:spPr>
        <p:txBody>
          <a:bodyPr/>
          <a:lstStyle/>
          <a:p>
            <a:r>
              <a:rPr lang="de-DE" dirty="0"/>
              <a:t>Die Addition erfolgt stellenweise wie bei Dezimalzahlen mit einem </a:t>
            </a:r>
            <a:r>
              <a:rPr lang="de-DE" b="1" dirty="0"/>
              <a:t>Übertrag (carry</a:t>
            </a:r>
            <a:r>
              <a:rPr lang="de-DE" b="1" dirty="0" smtClean="0"/>
              <a:t>)</a:t>
            </a:r>
            <a:r>
              <a:rPr lang="de-DE" dirty="0" smtClean="0"/>
              <a:t>:</a:t>
            </a:r>
          </a:p>
          <a:p>
            <a:r>
              <a:rPr lang="de-DE" dirty="0"/>
              <a:t>In jeder Stufe werden also aus den </a:t>
            </a:r>
            <a:r>
              <a:rPr lang="de-DE" b="1" dirty="0"/>
              <a:t>3 Eingängen </a:t>
            </a:r>
            <a:r>
              <a:rPr lang="de-DE" dirty="0" err="1"/>
              <a:t>a,b,cin</a:t>
            </a:r>
            <a:r>
              <a:rPr lang="de-DE" dirty="0"/>
              <a:t> die </a:t>
            </a:r>
            <a:r>
              <a:rPr lang="de-DE" b="1" dirty="0"/>
              <a:t>Ausgänge </a:t>
            </a:r>
            <a:r>
              <a:rPr lang="de-DE" dirty="0" err="1"/>
              <a:t>sum</a:t>
            </a:r>
            <a:r>
              <a:rPr lang="de-DE" dirty="0"/>
              <a:t> und </a:t>
            </a:r>
            <a:r>
              <a:rPr lang="de-DE" dirty="0" err="1"/>
              <a:t>cout</a:t>
            </a:r>
            <a:r>
              <a:rPr lang="de-DE" dirty="0"/>
              <a:t> erzeugt</a:t>
            </a:r>
            <a:r>
              <a:rPr lang="de-DE" dirty="0" smtClean="0"/>
              <a:t>.</a:t>
            </a:r>
          </a:p>
          <a:p>
            <a:r>
              <a:rPr lang="de-DE" dirty="0"/>
              <a:t>Man nennt diesen wichtigen Schaltungsblock den </a:t>
            </a:r>
            <a:r>
              <a:rPr lang="de-DE" b="1" dirty="0" err="1"/>
              <a:t>Volladdierer</a:t>
            </a:r>
            <a:r>
              <a:rPr lang="de-DE" b="1" dirty="0"/>
              <a:t> </a:t>
            </a:r>
            <a:r>
              <a:rPr lang="de-DE" dirty="0"/>
              <a:t>(</a:t>
            </a:r>
            <a:r>
              <a:rPr lang="de-DE" dirty="0" err="1"/>
              <a:t>full</a:t>
            </a:r>
            <a:r>
              <a:rPr lang="de-DE" dirty="0"/>
              <a:t> </a:t>
            </a:r>
            <a:r>
              <a:rPr lang="de-DE" dirty="0" err="1"/>
              <a:t>adder</a:t>
            </a:r>
            <a:r>
              <a:rPr lang="de-DE" dirty="0"/>
              <a:t>, FA):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</a:t>
            </a:fld>
            <a:endParaRPr lang="de-DE" altLang="de-DE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2990850"/>
            <a:ext cx="7058025" cy="150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34636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Schieberegister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Schieberegister: Sehr einfach, </a:t>
            </a:r>
            <a:r>
              <a:rPr lang="de-DE" dirty="0"/>
              <a:t>k</a:t>
            </a:r>
            <a:r>
              <a:rPr lang="de-DE" dirty="0" smtClean="0"/>
              <a:t>eine </a:t>
            </a:r>
            <a:r>
              <a:rPr lang="de-DE" dirty="0"/>
              <a:t>Logik, ein Eingang, ein Ausgang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30</a:t>
            </a:fld>
            <a:endParaRPr lang="de-DE" altLang="de-DE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943100"/>
            <a:ext cx="6096000" cy="415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43914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Schieberegister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Schieberegister entstehen durch Hintereinanderschalten von FFs.</a:t>
            </a:r>
          </a:p>
          <a:p>
            <a:r>
              <a:rPr lang="de-DE" dirty="0"/>
              <a:t>Zwischen den Stufen ist keine (wenig) </a:t>
            </a:r>
            <a:r>
              <a:rPr lang="de-DE" dirty="0" smtClean="0"/>
              <a:t>Logik</a:t>
            </a:r>
          </a:p>
          <a:p>
            <a:r>
              <a:rPr lang="de-DE" b="1" dirty="0"/>
              <a:t>Vorsicht</a:t>
            </a:r>
            <a:r>
              <a:rPr lang="de-DE" dirty="0"/>
              <a:t>: Die Hold-Zeit kann leicht verletzt sein. Daher fügt man manchmal Verzögerungen (</a:t>
            </a:r>
            <a:r>
              <a:rPr lang="de-DE" dirty="0" err="1" smtClean="0"/>
              <a:t>Inverterketten</a:t>
            </a:r>
            <a:r>
              <a:rPr lang="de-DE" dirty="0" smtClean="0"/>
              <a:t>) in </a:t>
            </a:r>
            <a:r>
              <a:rPr lang="de-DE" dirty="0"/>
              <a:t>den Datenpfad ein.</a:t>
            </a:r>
          </a:p>
          <a:p>
            <a:r>
              <a:rPr lang="de-DE" dirty="0" smtClean="0"/>
              <a:t>Anwendungen</a:t>
            </a:r>
            <a:r>
              <a:rPr lang="de-DE" dirty="0"/>
              <a:t>:</a:t>
            </a:r>
          </a:p>
          <a:p>
            <a:pPr lvl="1"/>
            <a:r>
              <a:rPr lang="de-DE" dirty="0"/>
              <a:t>- Verzögerung von Signalen (z.B. bei </a:t>
            </a:r>
            <a:r>
              <a:rPr lang="de-DE" dirty="0" err="1"/>
              <a:t>Pipelining</a:t>
            </a:r>
            <a:r>
              <a:rPr lang="de-DE" dirty="0"/>
              <a:t>)</a:t>
            </a:r>
          </a:p>
          <a:p>
            <a:pPr lvl="1"/>
            <a:r>
              <a:rPr lang="de-DE" dirty="0"/>
              <a:t>- Einfache Zustandscodierung</a:t>
            </a:r>
          </a:p>
          <a:p>
            <a:pPr lvl="1"/>
            <a:r>
              <a:rPr lang="de-DE" dirty="0"/>
              <a:t>- spezielle Zähler (mit Rückkopplung)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31</a:t>
            </a:fld>
            <a:endParaRPr lang="de-DE" altLang="de-DE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275" y="3505200"/>
            <a:ext cx="7029450" cy="298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40149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Pipelining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err="1" smtClean="0"/>
              <a:t>Pipelining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32</a:t>
            </a:fld>
            <a:endParaRPr lang="de-DE" altLang="de-DE"/>
          </a:p>
        </p:txBody>
      </p:sp>
      <p:sp>
        <p:nvSpPr>
          <p:cNvPr id="6" name="Rechteck 5"/>
          <p:cNvSpPr/>
          <p:nvPr/>
        </p:nvSpPr>
        <p:spPr bwMode="auto">
          <a:xfrm>
            <a:off x="1676400" y="1828800"/>
            <a:ext cx="8382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" name="Gerade Verbindung 6"/>
          <p:cNvCxnSpPr/>
          <p:nvPr/>
        </p:nvCxnSpPr>
        <p:spPr bwMode="auto">
          <a:xfrm>
            <a:off x="1676400" y="2590800"/>
            <a:ext cx="762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7"/>
          <p:cNvCxnSpPr/>
          <p:nvPr/>
        </p:nvCxnSpPr>
        <p:spPr bwMode="auto">
          <a:xfrm flipH="1">
            <a:off x="1676400" y="2667000"/>
            <a:ext cx="762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/>
          <p:nvPr/>
        </p:nvCxnSpPr>
        <p:spPr bwMode="auto">
          <a:xfrm flipH="1">
            <a:off x="1219200" y="2667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mit Pfeil 10"/>
          <p:cNvCxnSpPr/>
          <p:nvPr/>
        </p:nvCxnSpPr>
        <p:spPr bwMode="auto">
          <a:xfrm>
            <a:off x="2514600" y="2133600"/>
            <a:ext cx="381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Rechteck 11"/>
          <p:cNvSpPr/>
          <p:nvPr/>
        </p:nvSpPr>
        <p:spPr bwMode="auto">
          <a:xfrm>
            <a:off x="5181600" y="1828800"/>
            <a:ext cx="8382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3" name="Gerade Verbindung 12"/>
          <p:cNvCxnSpPr/>
          <p:nvPr/>
        </p:nvCxnSpPr>
        <p:spPr bwMode="auto">
          <a:xfrm>
            <a:off x="5181600" y="2590800"/>
            <a:ext cx="762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13"/>
          <p:cNvCxnSpPr/>
          <p:nvPr/>
        </p:nvCxnSpPr>
        <p:spPr bwMode="auto">
          <a:xfrm flipH="1">
            <a:off x="5181600" y="2667000"/>
            <a:ext cx="762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14"/>
          <p:cNvCxnSpPr/>
          <p:nvPr/>
        </p:nvCxnSpPr>
        <p:spPr bwMode="auto">
          <a:xfrm flipH="1">
            <a:off x="4724400" y="2667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Gerade Verbindung mit Pfeil 15"/>
          <p:cNvCxnSpPr/>
          <p:nvPr/>
        </p:nvCxnSpPr>
        <p:spPr bwMode="auto">
          <a:xfrm>
            <a:off x="6019800" y="2133600"/>
            <a:ext cx="381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mit Pfeil 16"/>
          <p:cNvCxnSpPr>
            <a:stCxn id="14339" idx="2"/>
          </p:cNvCxnSpPr>
          <p:nvPr/>
        </p:nvCxnSpPr>
        <p:spPr bwMode="auto">
          <a:xfrm>
            <a:off x="4343400" y="2133600"/>
            <a:ext cx="838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Rechteck 3"/>
          <p:cNvSpPr/>
          <p:nvPr/>
        </p:nvSpPr>
        <p:spPr bwMode="auto">
          <a:xfrm>
            <a:off x="2895600" y="1371600"/>
            <a:ext cx="609600" cy="1524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36" name="Gerade Verbindung mit Pfeil 14335"/>
          <p:cNvCxnSpPr/>
          <p:nvPr/>
        </p:nvCxnSpPr>
        <p:spPr bwMode="auto">
          <a:xfrm flipV="1">
            <a:off x="3200400" y="28956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37" name="Textfeld 14336"/>
          <p:cNvSpPr txBox="1"/>
          <p:nvPr/>
        </p:nvSpPr>
        <p:spPr>
          <a:xfrm>
            <a:off x="2895600" y="3048000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+1</a:t>
            </a:r>
            <a:endParaRPr lang="de-DE" dirty="0"/>
          </a:p>
        </p:txBody>
      </p:sp>
      <p:sp>
        <p:nvSpPr>
          <p:cNvPr id="14339" name="Flussdiagramm: Manuelle Verarbeitung 14338"/>
          <p:cNvSpPr/>
          <p:nvPr/>
        </p:nvSpPr>
        <p:spPr bwMode="auto">
          <a:xfrm rot="16200000">
            <a:off x="3352800" y="1905000"/>
            <a:ext cx="1524000" cy="457200"/>
          </a:xfrm>
          <a:prstGeom prst="flowChartManualOperation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0" name="Gerade Verbindung mit Pfeil 59"/>
          <p:cNvCxnSpPr/>
          <p:nvPr/>
        </p:nvCxnSpPr>
        <p:spPr bwMode="auto">
          <a:xfrm>
            <a:off x="3505200" y="2590800"/>
            <a:ext cx="381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Gerade Verbindung mit Pfeil 60"/>
          <p:cNvCxnSpPr/>
          <p:nvPr/>
        </p:nvCxnSpPr>
        <p:spPr bwMode="auto">
          <a:xfrm>
            <a:off x="3657600" y="17526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2" name="Gerade Verbindung 14341"/>
          <p:cNvCxnSpPr/>
          <p:nvPr/>
        </p:nvCxnSpPr>
        <p:spPr bwMode="auto">
          <a:xfrm>
            <a:off x="3657600" y="10668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Gerade Verbindung 100"/>
          <p:cNvCxnSpPr/>
          <p:nvPr/>
        </p:nvCxnSpPr>
        <p:spPr bwMode="auto">
          <a:xfrm>
            <a:off x="1676400" y="4419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50" name="Gerade Verbindung 14349"/>
          <p:cNvCxnSpPr/>
          <p:nvPr/>
        </p:nvCxnSpPr>
        <p:spPr bwMode="auto">
          <a:xfrm flipV="1">
            <a:off x="1981200" y="41148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Gerade Verbindung 105"/>
          <p:cNvCxnSpPr/>
          <p:nvPr/>
        </p:nvCxnSpPr>
        <p:spPr bwMode="auto">
          <a:xfrm>
            <a:off x="2133600" y="4114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Gerade Verbindung 108"/>
          <p:cNvCxnSpPr/>
          <p:nvPr/>
        </p:nvCxnSpPr>
        <p:spPr bwMode="auto">
          <a:xfrm>
            <a:off x="1981200" y="41148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0" name="Gerade Verbindung 109"/>
          <p:cNvCxnSpPr/>
          <p:nvPr/>
        </p:nvCxnSpPr>
        <p:spPr bwMode="auto">
          <a:xfrm>
            <a:off x="1676400" y="4114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Gerade Verbindung 110"/>
          <p:cNvCxnSpPr/>
          <p:nvPr/>
        </p:nvCxnSpPr>
        <p:spPr bwMode="auto">
          <a:xfrm>
            <a:off x="2133600" y="4419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Gerade Verbindung 111"/>
          <p:cNvCxnSpPr/>
          <p:nvPr/>
        </p:nvCxnSpPr>
        <p:spPr bwMode="auto">
          <a:xfrm flipV="1">
            <a:off x="2590800" y="41148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" name="Gerade Verbindung 112"/>
          <p:cNvCxnSpPr/>
          <p:nvPr/>
        </p:nvCxnSpPr>
        <p:spPr bwMode="auto">
          <a:xfrm>
            <a:off x="2743200" y="4114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Gerade Verbindung 113"/>
          <p:cNvCxnSpPr/>
          <p:nvPr/>
        </p:nvCxnSpPr>
        <p:spPr bwMode="auto">
          <a:xfrm>
            <a:off x="2590800" y="41148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114"/>
          <p:cNvCxnSpPr/>
          <p:nvPr/>
        </p:nvCxnSpPr>
        <p:spPr bwMode="auto">
          <a:xfrm>
            <a:off x="2743200" y="4419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Gerade Verbindung 117"/>
          <p:cNvCxnSpPr/>
          <p:nvPr/>
        </p:nvCxnSpPr>
        <p:spPr bwMode="auto">
          <a:xfrm flipV="1">
            <a:off x="3200400" y="41148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Gerade Verbindung 118"/>
          <p:cNvCxnSpPr/>
          <p:nvPr/>
        </p:nvCxnSpPr>
        <p:spPr bwMode="auto">
          <a:xfrm>
            <a:off x="3352800" y="4114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Gerade Verbindung 119"/>
          <p:cNvCxnSpPr/>
          <p:nvPr/>
        </p:nvCxnSpPr>
        <p:spPr bwMode="auto">
          <a:xfrm>
            <a:off x="3200400" y="41148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120"/>
          <p:cNvCxnSpPr/>
          <p:nvPr/>
        </p:nvCxnSpPr>
        <p:spPr bwMode="auto">
          <a:xfrm>
            <a:off x="3352800" y="4419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Gerade Verbindung 121"/>
          <p:cNvCxnSpPr/>
          <p:nvPr/>
        </p:nvCxnSpPr>
        <p:spPr bwMode="auto">
          <a:xfrm flipV="1">
            <a:off x="3810000" y="41148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" name="Gerade Verbindung 122"/>
          <p:cNvCxnSpPr/>
          <p:nvPr/>
        </p:nvCxnSpPr>
        <p:spPr bwMode="auto">
          <a:xfrm>
            <a:off x="3962400" y="41148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Gerade Verbindung 123"/>
          <p:cNvCxnSpPr/>
          <p:nvPr/>
        </p:nvCxnSpPr>
        <p:spPr bwMode="auto">
          <a:xfrm>
            <a:off x="3810000" y="41148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5" name="Gerade Verbindung 124"/>
          <p:cNvCxnSpPr/>
          <p:nvPr/>
        </p:nvCxnSpPr>
        <p:spPr bwMode="auto">
          <a:xfrm>
            <a:off x="3962400" y="4419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8" name="Gerade Verbindung 127"/>
          <p:cNvCxnSpPr/>
          <p:nvPr/>
        </p:nvCxnSpPr>
        <p:spPr bwMode="auto">
          <a:xfrm>
            <a:off x="1905000" y="4876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Gerade Verbindung 128"/>
          <p:cNvCxnSpPr/>
          <p:nvPr/>
        </p:nvCxnSpPr>
        <p:spPr bwMode="auto">
          <a:xfrm flipV="1">
            <a:off x="2209800" y="45720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0" name="Gerade Verbindung 129"/>
          <p:cNvCxnSpPr/>
          <p:nvPr/>
        </p:nvCxnSpPr>
        <p:spPr bwMode="auto">
          <a:xfrm>
            <a:off x="2362200" y="4572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1" name="Gerade Verbindung 130"/>
          <p:cNvCxnSpPr/>
          <p:nvPr/>
        </p:nvCxnSpPr>
        <p:spPr bwMode="auto">
          <a:xfrm>
            <a:off x="2209800" y="45720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2" name="Gerade Verbindung 131"/>
          <p:cNvCxnSpPr/>
          <p:nvPr/>
        </p:nvCxnSpPr>
        <p:spPr bwMode="auto">
          <a:xfrm>
            <a:off x="1905000" y="4572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Gerade Verbindung 132"/>
          <p:cNvCxnSpPr/>
          <p:nvPr/>
        </p:nvCxnSpPr>
        <p:spPr bwMode="auto">
          <a:xfrm>
            <a:off x="2362200" y="4876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" name="Gerade Verbindung 133"/>
          <p:cNvCxnSpPr/>
          <p:nvPr/>
        </p:nvCxnSpPr>
        <p:spPr bwMode="auto">
          <a:xfrm flipV="1">
            <a:off x="2819400" y="45720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5" name="Gerade Verbindung 134"/>
          <p:cNvCxnSpPr/>
          <p:nvPr/>
        </p:nvCxnSpPr>
        <p:spPr bwMode="auto">
          <a:xfrm>
            <a:off x="2971800" y="4572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6" name="Gerade Verbindung 135"/>
          <p:cNvCxnSpPr/>
          <p:nvPr/>
        </p:nvCxnSpPr>
        <p:spPr bwMode="auto">
          <a:xfrm>
            <a:off x="2819400" y="45720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7" name="Gerade Verbindung 136"/>
          <p:cNvCxnSpPr/>
          <p:nvPr/>
        </p:nvCxnSpPr>
        <p:spPr bwMode="auto">
          <a:xfrm>
            <a:off x="2971800" y="4876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8" name="Gerade Verbindung 137"/>
          <p:cNvCxnSpPr/>
          <p:nvPr/>
        </p:nvCxnSpPr>
        <p:spPr bwMode="auto">
          <a:xfrm flipV="1">
            <a:off x="3429000" y="45720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9" name="Gerade Verbindung 138"/>
          <p:cNvCxnSpPr/>
          <p:nvPr/>
        </p:nvCxnSpPr>
        <p:spPr bwMode="auto">
          <a:xfrm>
            <a:off x="3581400" y="4572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Gerade Verbindung 139"/>
          <p:cNvCxnSpPr/>
          <p:nvPr/>
        </p:nvCxnSpPr>
        <p:spPr bwMode="auto">
          <a:xfrm>
            <a:off x="3429000" y="45720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1" name="Gerade Verbindung 140"/>
          <p:cNvCxnSpPr/>
          <p:nvPr/>
        </p:nvCxnSpPr>
        <p:spPr bwMode="auto">
          <a:xfrm>
            <a:off x="3581400" y="4876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2" name="Gerade Verbindung 141"/>
          <p:cNvCxnSpPr/>
          <p:nvPr/>
        </p:nvCxnSpPr>
        <p:spPr bwMode="auto">
          <a:xfrm flipV="1">
            <a:off x="4038600" y="45720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" name="Gerade Verbindung 142"/>
          <p:cNvCxnSpPr/>
          <p:nvPr/>
        </p:nvCxnSpPr>
        <p:spPr bwMode="auto">
          <a:xfrm>
            <a:off x="4191000" y="45720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4" name="Gerade Verbindung 143"/>
          <p:cNvCxnSpPr/>
          <p:nvPr/>
        </p:nvCxnSpPr>
        <p:spPr bwMode="auto">
          <a:xfrm>
            <a:off x="4038600" y="45720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5" name="Gerade Verbindung 144"/>
          <p:cNvCxnSpPr/>
          <p:nvPr/>
        </p:nvCxnSpPr>
        <p:spPr bwMode="auto">
          <a:xfrm>
            <a:off x="4191000" y="48768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6" name="Gerade Verbindung 145"/>
          <p:cNvCxnSpPr/>
          <p:nvPr/>
        </p:nvCxnSpPr>
        <p:spPr bwMode="auto">
          <a:xfrm>
            <a:off x="2133600" y="5334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7" name="Gerade Verbindung 146"/>
          <p:cNvCxnSpPr/>
          <p:nvPr/>
        </p:nvCxnSpPr>
        <p:spPr bwMode="auto">
          <a:xfrm flipV="1">
            <a:off x="2438400" y="50292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8" name="Gerade Verbindung 147"/>
          <p:cNvCxnSpPr/>
          <p:nvPr/>
        </p:nvCxnSpPr>
        <p:spPr bwMode="auto">
          <a:xfrm>
            <a:off x="2590800" y="5029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9" name="Gerade Verbindung 148"/>
          <p:cNvCxnSpPr/>
          <p:nvPr/>
        </p:nvCxnSpPr>
        <p:spPr bwMode="auto">
          <a:xfrm>
            <a:off x="2438400" y="50292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0" name="Gerade Verbindung 149"/>
          <p:cNvCxnSpPr/>
          <p:nvPr/>
        </p:nvCxnSpPr>
        <p:spPr bwMode="auto">
          <a:xfrm>
            <a:off x="2133600" y="5029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1" name="Gerade Verbindung 150"/>
          <p:cNvCxnSpPr/>
          <p:nvPr/>
        </p:nvCxnSpPr>
        <p:spPr bwMode="auto">
          <a:xfrm>
            <a:off x="2590800" y="5334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2" name="Gerade Verbindung 151"/>
          <p:cNvCxnSpPr/>
          <p:nvPr/>
        </p:nvCxnSpPr>
        <p:spPr bwMode="auto">
          <a:xfrm flipV="1">
            <a:off x="3048000" y="50292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3" name="Gerade Verbindung 152"/>
          <p:cNvCxnSpPr/>
          <p:nvPr/>
        </p:nvCxnSpPr>
        <p:spPr bwMode="auto">
          <a:xfrm>
            <a:off x="3200400" y="5029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4" name="Gerade Verbindung 153"/>
          <p:cNvCxnSpPr/>
          <p:nvPr/>
        </p:nvCxnSpPr>
        <p:spPr bwMode="auto">
          <a:xfrm>
            <a:off x="3048000" y="50292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5" name="Gerade Verbindung 154"/>
          <p:cNvCxnSpPr/>
          <p:nvPr/>
        </p:nvCxnSpPr>
        <p:spPr bwMode="auto">
          <a:xfrm>
            <a:off x="3200400" y="5334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6" name="Gerade Verbindung 155"/>
          <p:cNvCxnSpPr/>
          <p:nvPr/>
        </p:nvCxnSpPr>
        <p:spPr bwMode="auto">
          <a:xfrm flipV="1">
            <a:off x="3657600" y="50292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7" name="Gerade Verbindung 156"/>
          <p:cNvCxnSpPr/>
          <p:nvPr/>
        </p:nvCxnSpPr>
        <p:spPr bwMode="auto">
          <a:xfrm>
            <a:off x="3810000" y="5029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8" name="Gerade Verbindung 157"/>
          <p:cNvCxnSpPr/>
          <p:nvPr/>
        </p:nvCxnSpPr>
        <p:spPr bwMode="auto">
          <a:xfrm>
            <a:off x="3657600" y="50292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9" name="Gerade Verbindung 158"/>
          <p:cNvCxnSpPr/>
          <p:nvPr/>
        </p:nvCxnSpPr>
        <p:spPr bwMode="auto">
          <a:xfrm>
            <a:off x="3810000" y="5334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0" name="Gerade Verbindung 159"/>
          <p:cNvCxnSpPr/>
          <p:nvPr/>
        </p:nvCxnSpPr>
        <p:spPr bwMode="auto">
          <a:xfrm flipV="1">
            <a:off x="4267200" y="50292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1" name="Gerade Verbindung 160"/>
          <p:cNvCxnSpPr/>
          <p:nvPr/>
        </p:nvCxnSpPr>
        <p:spPr bwMode="auto">
          <a:xfrm>
            <a:off x="4419600" y="50292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2" name="Gerade Verbindung 161"/>
          <p:cNvCxnSpPr/>
          <p:nvPr/>
        </p:nvCxnSpPr>
        <p:spPr bwMode="auto">
          <a:xfrm>
            <a:off x="4267200" y="50292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3" name="Gerade Verbindung 162"/>
          <p:cNvCxnSpPr/>
          <p:nvPr/>
        </p:nvCxnSpPr>
        <p:spPr bwMode="auto">
          <a:xfrm>
            <a:off x="4419600" y="53340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60" name="Gerade Verbindung mit Pfeil 14359"/>
          <p:cNvCxnSpPr/>
          <p:nvPr/>
        </p:nvCxnSpPr>
        <p:spPr bwMode="auto">
          <a:xfrm>
            <a:off x="1981200" y="3962400"/>
            <a:ext cx="0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9" name="Gerade Verbindung mit Pfeil 168"/>
          <p:cNvCxnSpPr/>
          <p:nvPr/>
        </p:nvCxnSpPr>
        <p:spPr bwMode="auto">
          <a:xfrm>
            <a:off x="2590800" y="3962400"/>
            <a:ext cx="0" cy="1066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66" name="Textfeld 14365"/>
          <p:cNvSpPr txBox="1"/>
          <p:nvPr/>
        </p:nvSpPr>
        <p:spPr>
          <a:xfrm>
            <a:off x="3581400" y="2286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174" name="Textfeld 173"/>
          <p:cNvSpPr txBox="1"/>
          <p:nvPr/>
        </p:nvSpPr>
        <p:spPr>
          <a:xfrm>
            <a:off x="4572000" y="1905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76" name="Textfeld 175"/>
          <p:cNvSpPr txBox="1"/>
          <p:nvPr/>
        </p:nvSpPr>
        <p:spPr>
          <a:xfrm>
            <a:off x="1172714" y="24384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D1</a:t>
            </a:r>
            <a:endParaRPr lang="de-DE" dirty="0"/>
          </a:p>
        </p:txBody>
      </p:sp>
      <p:sp>
        <p:nvSpPr>
          <p:cNvPr id="177" name="Textfeld 176"/>
          <p:cNvSpPr txBox="1"/>
          <p:nvPr/>
        </p:nvSpPr>
        <p:spPr>
          <a:xfrm>
            <a:off x="6019800" y="19050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D2</a:t>
            </a:r>
            <a:endParaRPr lang="de-DE" dirty="0"/>
          </a:p>
        </p:txBody>
      </p:sp>
      <p:sp>
        <p:nvSpPr>
          <p:cNvPr id="178" name="Textfeld 177"/>
          <p:cNvSpPr txBox="1"/>
          <p:nvPr/>
        </p:nvSpPr>
        <p:spPr>
          <a:xfrm>
            <a:off x="1524000" y="41148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D1</a:t>
            </a:r>
            <a:endParaRPr lang="de-DE" dirty="0"/>
          </a:p>
        </p:txBody>
      </p:sp>
      <p:sp>
        <p:nvSpPr>
          <p:cNvPr id="179" name="Textfeld 178"/>
          <p:cNvSpPr txBox="1"/>
          <p:nvPr/>
        </p:nvSpPr>
        <p:spPr>
          <a:xfrm>
            <a:off x="1752600" y="4572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180" name="Textfeld 179"/>
          <p:cNvSpPr txBox="1"/>
          <p:nvPr/>
        </p:nvSpPr>
        <p:spPr>
          <a:xfrm>
            <a:off x="2057400" y="5029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cxnSp>
        <p:nvCxnSpPr>
          <p:cNvPr id="181" name="Gerade Verbindung 180"/>
          <p:cNvCxnSpPr/>
          <p:nvPr/>
        </p:nvCxnSpPr>
        <p:spPr bwMode="auto">
          <a:xfrm>
            <a:off x="2286000" y="5791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2" name="Gerade Verbindung 181"/>
          <p:cNvCxnSpPr/>
          <p:nvPr/>
        </p:nvCxnSpPr>
        <p:spPr bwMode="auto">
          <a:xfrm flipV="1">
            <a:off x="2590800" y="54864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3" name="Gerade Verbindung 182"/>
          <p:cNvCxnSpPr/>
          <p:nvPr/>
        </p:nvCxnSpPr>
        <p:spPr bwMode="auto">
          <a:xfrm>
            <a:off x="2743200" y="5486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" name="Gerade Verbindung 183"/>
          <p:cNvCxnSpPr/>
          <p:nvPr/>
        </p:nvCxnSpPr>
        <p:spPr bwMode="auto">
          <a:xfrm>
            <a:off x="2590800" y="54864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5" name="Gerade Verbindung 184"/>
          <p:cNvCxnSpPr/>
          <p:nvPr/>
        </p:nvCxnSpPr>
        <p:spPr bwMode="auto">
          <a:xfrm>
            <a:off x="2286000" y="54864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6" name="Gerade Verbindung 185"/>
          <p:cNvCxnSpPr/>
          <p:nvPr/>
        </p:nvCxnSpPr>
        <p:spPr bwMode="auto">
          <a:xfrm>
            <a:off x="2743200" y="5791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7" name="Gerade Verbindung 186"/>
          <p:cNvCxnSpPr/>
          <p:nvPr/>
        </p:nvCxnSpPr>
        <p:spPr bwMode="auto">
          <a:xfrm flipV="1">
            <a:off x="3200400" y="54864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8" name="Gerade Verbindung 187"/>
          <p:cNvCxnSpPr/>
          <p:nvPr/>
        </p:nvCxnSpPr>
        <p:spPr bwMode="auto">
          <a:xfrm>
            <a:off x="3352800" y="5486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9" name="Gerade Verbindung 188"/>
          <p:cNvCxnSpPr/>
          <p:nvPr/>
        </p:nvCxnSpPr>
        <p:spPr bwMode="auto">
          <a:xfrm>
            <a:off x="3200400" y="54864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0" name="Gerade Verbindung 189"/>
          <p:cNvCxnSpPr/>
          <p:nvPr/>
        </p:nvCxnSpPr>
        <p:spPr bwMode="auto">
          <a:xfrm>
            <a:off x="3352800" y="5791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1" name="Gerade Verbindung 190"/>
          <p:cNvCxnSpPr/>
          <p:nvPr/>
        </p:nvCxnSpPr>
        <p:spPr bwMode="auto">
          <a:xfrm flipV="1">
            <a:off x="3810000" y="54864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2" name="Gerade Verbindung 191"/>
          <p:cNvCxnSpPr/>
          <p:nvPr/>
        </p:nvCxnSpPr>
        <p:spPr bwMode="auto">
          <a:xfrm>
            <a:off x="3962400" y="5486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3" name="Gerade Verbindung 192"/>
          <p:cNvCxnSpPr/>
          <p:nvPr/>
        </p:nvCxnSpPr>
        <p:spPr bwMode="auto">
          <a:xfrm>
            <a:off x="3810000" y="54864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" name="Gerade Verbindung 193"/>
          <p:cNvCxnSpPr/>
          <p:nvPr/>
        </p:nvCxnSpPr>
        <p:spPr bwMode="auto">
          <a:xfrm>
            <a:off x="3962400" y="5791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5" name="Gerade Verbindung 194"/>
          <p:cNvCxnSpPr/>
          <p:nvPr/>
        </p:nvCxnSpPr>
        <p:spPr bwMode="auto">
          <a:xfrm flipV="1">
            <a:off x="4419600" y="54864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6" name="Gerade Verbindung 195"/>
          <p:cNvCxnSpPr/>
          <p:nvPr/>
        </p:nvCxnSpPr>
        <p:spPr bwMode="auto">
          <a:xfrm>
            <a:off x="4572000" y="54864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7" name="Gerade Verbindung 196"/>
          <p:cNvCxnSpPr/>
          <p:nvPr/>
        </p:nvCxnSpPr>
        <p:spPr bwMode="auto">
          <a:xfrm>
            <a:off x="4419600" y="54864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8" name="Gerade Verbindung 197"/>
          <p:cNvCxnSpPr/>
          <p:nvPr/>
        </p:nvCxnSpPr>
        <p:spPr bwMode="auto">
          <a:xfrm>
            <a:off x="4572000" y="57912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9" name="Textfeld 198"/>
          <p:cNvSpPr txBox="1"/>
          <p:nvPr/>
        </p:nvSpPr>
        <p:spPr>
          <a:xfrm>
            <a:off x="2087114" y="54864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D2</a:t>
            </a:r>
            <a:endParaRPr lang="de-DE" dirty="0"/>
          </a:p>
        </p:txBody>
      </p:sp>
      <p:grpSp>
        <p:nvGrpSpPr>
          <p:cNvPr id="200" name="Gruppieren 199"/>
          <p:cNvGrpSpPr/>
          <p:nvPr/>
        </p:nvGrpSpPr>
        <p:grpSpPr>
          <a:xfrm flipV="1">
            <a:off x="1371600" y="3657600"/>
            <a:ext cx="4876800" cy="304800"/>
            <a:chOff x="1371600" y="3657600"/>
            <a:chExt cx="4876800" cy="304800"/>
          </a:xfrm>
        </p:grpSpPr>
        <p:cxnSp>
          <p:nvCxnSpPr>
            <p:cNvPr id="201" name="Gerade Verbindung 200"/>
            <p:cNvCxnSpPr/>
            <p:nvPr/>
          </p:nvCxnSpPr>
          <p:spPr bwMode="auto">
            <a:xfrm>
              <a:off x="1371600" y="3962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2" name="Gerade Verbindung 201"/>
            <p:cNvCxnSpPr/>
            <p:nvPr/>
          </p:nvCxnSpPr>
          <p:spPr bwMode="auto">
            <a:xfrm flipV="1">
              <a:off x="16764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3" name="Gerade Verbindung 202"/>
            <p:cNvCxnSpPr/>
            <p:nvPr/>
          </p:nvCxnSpPr>
          <p:spPr bwMode="auto">
            <a:xfrm>
              <a:off x="1676400" y="3657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4" name="Gerade Verbindung 203"/>
            <p:cNvCxnSpPr/>
            <p:nvPr/>
          </p:nvCxnSpPr>
          <p:spPr bwMode="auto">
            <a:xfrm flipV="1">
              <a:off x="19812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5" name="Gerade Verbindung 204"/>
            <p:cNvCxnSpPr/>
            <p:nvPr/>
          </p:nvCxnSpPr>
          <p:spPr bwMode="auto">
            <a:xfrm>
              <a:off x="1981200" y="3962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6" name="Gerade Verbindung 205"/>
            <p:cNvCxnSpPr/>
            <p:nvPr/>
          </p:nvCxnSpPr>
          <p:spPr bwMode="auto">
            <a:xfrm flipV="1">
              <a:off x="22860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7" name="Gerade Verbindung 206"/>
            <p:cNvCxnSpPr/>
            <p:nvPr/>
          </p:nvCxnSpPr>
          <p:spPr bwMode="auto">
            <a:xfrm>
              <a:off x="2286000" y="3657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8" name="Gerade Verbindung 207"/>
            <p:cNvCxnSpPr/>
            <p:nvPr/>
          </p:nvCxnSpPr>
          <p:spPr bwMode="auto">
            <a:xfrm flipV="1">
              <a:off x="25908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9" name="Gerade Verbindung 208"/>
            <p:cNvCxnSpPr/>
            <p:nvPr/>
          </p:nvCxnSpPr>
          <p:spPr bwMode="auto">
            <a:xfrm>
              <a:off x="2590800" y="3962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0" name="Gerade Verbindung 209"/>
            <p:cNvCxnSpPr/>
            <p:nvPr/>
          </p:nvCxnSpPr>
          <p:spPr bwMode="auto">
            <a:xfrm flipV="1">
              <a:off x="28956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1" name="Gerade Verbindung 210"/>
            <p:cNvCxnSpPr/>
            <p:nvPr/>
          </p:nvCxnSpPr>
          <p:spPr bwMode="auto">
            <a:xfrm>
              <a:off x="2895600" y="3657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2" name="Gerade Verbindung 211"/>
            <p:cNvCxnSpPr/>
            <p:nvPr/>
          </p:nvCxnSpPr>
          <p:spPr bwMode="auto">
            <a:xfrm flipV="1">
              <a:off x="32004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3" name="Gerade Verbindung 212"/>
            <p:cNvCxnSpPr/>
            <p:nvPr/>
          </p:nvCxnSpPr>
          <p:spPr bwMode="auto">
            <a:xfrm>
              <a:off x="3200400" y="3962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4" name="Gerade Verbindung 213"/>
            <p:cNvCxnSpPr/>
            <p:nvPr/>
          </p:nvCxnSpPr>
          <p:spPr bwMode="auto">
            <a:xfrm flipV="1">
              <a:off x="35052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5" name="Gerade Verbindung 214"/>
            <p:cNvCxnSpPr/>
            <p:nvPr/>
          </p:nvCxnSpPr>
          <p:spPr bwMode="auto">
            <a:xfrm>
              <a:off x="3505200" y="3657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6" name="Gerade Verbindung 215"/>
            <p:cNvCxnSpPr/>
            <p:nvPr/>
          </p:nvCxnSpPr>
          <p:spPr bwMode="auto">
            <a:xfrm flipV="1">
              <a:off x="38100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7" name="Gerade Verbindung 216"/>
            <p:cNvCxnSpPr/>
            <p:nvPr/>
          </p:nvCxnSpPr>
          <p:spPr bwMode="auto">
            <a:xfrm>
              <a:off x="3810000" y="3962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8" name="Gerade Verbindung 217"/>
            <p:cNvCxnSpPr/>
            <p:nvPr/>
          </p:nvCxnSpPr>
          <p:spPr bwMode="auto">
            <a:xfrm flipV="1">
              <a:off x="41148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9" name="Gerade Verbindung 218"/>
            <p:cNvCxnSpPr/>
            <p:nvPr/>
          </p:nvCxnSpPr>
          <p:spPr bwMode="auto">
            <a:xfrm>
              <a:off x="4114800" y="3657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0" name="Gerade Verbindung 219"/>
            <p:cNvCxnSpPr/>
            <p:nvPr/>
          </p:nvCxnSpPr>
          <p:spPr bwMode="auto">
            <a:xfrm flipV="1">
              <a:off x="44196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1" name="Gerade Verbindung 220"/>
            <p:cNvCxnSpPr/>
            <p:nvPr/>
          </p:nvCxnSpPr>
          <p:spPr bwMode="auto">
            <a:xfrm>
              <a:off x="4419600" y="3962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2" name="Gerade Verbindung 221"/>
            <p:cNvCxnSpPr/>
            <p:nvPr/>
          </p:nvCxnSpPr>
          <p:spPr bwMode="auto">
            <a:xfrm flipV="1">
              <a:off x="47244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3" name="Gerade Verbindung 222"/>
            <p:cNvCxnSpPr/>
            <p:nvPr/>
          </p:nvCxnSpPr>
          <p:spPr bwMode="auto">
            <a:xfrm>
              <a:off x="4724400" y="3657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4" name="Gerade Verbindung 223"/>
            <p:cNvCxnSpPr/>
            <p:nvPr/>
          </p:nvCxnSpPr>
          <p:spPr bwMode="auto">
            <a:xfrm flipV="1">
              <a:off x="50292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5" name="Gerade Verbindung 224"/>
            <p:cNvCxnSpPr/>
            <p:nvPr/>
          </p:nvCxnSpPr>
          <p:spPr bwMode="auto">
            <a:xfrm>
              <a:off x="5029200" y="3962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6" name="Gerade Verbindung 225"/>
            <p:cNvCxnSpPr/>
            <p:nvPr/>
          </p:nvCxnSpPr>
          <p:spPr bwMode="auto">
            <a:xfrm flipV="1">
              <a:off x="53340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7" name="Gerade Verbindung 226"/>
            <p:cNvCxnSpPr/>
            <p:nvPr/>
          </p:nvCxnSpPr>
          <p:spPr bwMode="auto">
            <a:xfrm>
              <a:off x="5334000" y="3657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8" name="Gerade Verbindung 227"/>
            <p:cNvCxnSpPr/>
            <p:nvPr/>
          </p:nvCxnSpPr>
          <p:spPr bwMode="auto">
            <a:xfrm flipV="1">
              <a:off x="56388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9" name="Gerade Verbindung 228"/>
            <p:cNvCxnSpPr/>
            <p:nvPr/>
          </p:nvCxnSpPr>
          <p:spPr bwMode="auto">
            <a:xfrm>
              <a:off x="5638800" y="3962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0" name="Gerade Verbindung 229"/>
            <p:cNvCxnSpPr/>
            <p:nvPr/>
          </p:nvCxnSpPr>
          <p:spPr bwMode="auto">
            <a:xfrm flipV="1">
              <a:off x="59436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1" name="Gerade Verbindung 230"/>
            <p:cNvCxnSpPr/>
            <p:nvPr/>
          </p:nvCxnSpPr>
          <p:spPr bwMode="auto">
            <a:xfrm>
              <a:off x="5943600" y="3657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2" name="Gerade Verbindung 231"/>
            <p:cNvCxnSpPr/>
            <p:nvPr/>
          </p:nvCxnSpPr>
          <p:spPr bwMode="auto">
            <a:xfrm flipV="1">
              <a:off x="62484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233" name="Gerade Verbindung 232"/>
          <p:cNvCxnSpPr/>
          <p:nvPr/>
        </p:nvCxnSpPr>
        <p:spPr bwMode="auto">
          <a:xfrm>
            <a:off x="1981200" y="4114800"/>
            <a:ext cx="0" cy="2133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5" name="Gerade Verbindung mit Pfeil 234"/>
          <p:cNvCxnSpPr/>
          <p:nvPr/>
        </p:nvCxnSpPr>
        <p:spPr bwMode="auto">
          <a:xfrm>
            <a:off x="1981200" y="61722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7" name="Gerade Verbindung 236"/>
          <p:cNvCxnSpPr/>
          <p:nvPr/>
        </p:nvCxnSpPr>
        <p:spPr bwMode="auto">
          <a:xfrm>
            <a:off x="2743200" y="58674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0" name="Textfeld 239"/>
          <p:cNvSpPr txBox="1"/>
          <p:nvPr/>
        </p:nvSpPr>
        <p:spPr>
          <a:xfrm>
            <a:off x="2035817" y="6172200"/>
            <a:ext cx="5757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Delay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58796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Pipelining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err="1" smtClean="0"/>
              <a:t>Pipelining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33</a:t>
            </a:fld>
            <a:endParaRPr lang="de-DE" altLang="de-DE"/>
          </a:p>
        </p:txBody>
      </p:sp>
      <p:sp>
        <p:nvSpPr>
          <p:cNvPr id="6" name="Rechteck 5"/>
          <p:cNvSpPr/>
          <p:nvPr/>
        </p:nvSpPr>
        <p:spPr bwMode="auto">
          <a:xfrm>
            <a:off x="1676400" y="1828800"/>
            <a:ext cx="8382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" name="Gerade Verbindung 6"/>
          <p:cNvCxnSpPr/>
          <p:nvPr/>
        </p:nvCxnSpPr>
        <p:spPr bwMode="auto">
          <a:xfrm>
            <a:off x="1676400" y="2590800"/>
            <a:ext cx="762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7"/>
          <p:cNvCxnSpPr/>
          <p:nvPr/>
        </p:nvCxnSpPr>
        <p:spPr bwMode="auto">
          <a:xfrm flipH="1">
            <a:off x="1676400" y="2667000"/>
            <a:ext cx="762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/>
          <p:nvPr/>
        </p:nvCxnSpPr>
        <p:spPr bwMode="auto">
          <a:xfrm flipH="1">
            <a:off x="1219200" y="2667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mit Pfeil 10"/>
          <p:cNvCxnSpPr/>
          <p:nvPr/>
        </p:nvCxnSpPr>
        <p:spPr bwMode="auto">
          <a:xfrm>
            <a:off x="2514600" y="2133600"/>
            <a:ext cx="381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Rechteck 11"/>
          <p:cNvSpPr/>
          <p:nvPr/>
        </p:nvSpPr>
        <p:spPr bwMode="auto">
          <a:xfrm>
            <a:off x="5181600" y="1828800"/>
            <a:ext cx="8382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3" name="Gerade Verbindung 12"/>
          <p:cNvCxnSpPr/>
          <p:nvPr/>
        </p:nvCxnSpPr>
        <p:spPr bwMode="auto">
          <a:xfrm>
            <a:off x="5181600" y="2590800"/>
            <a:ext cx="762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13"/>
          <p:cNvCxnSpPr/>
          <p:nvPr/>
        </p:nvCxnSpPr>
        <p:spPr bwMode="auto">
          <a:xfrm flipH="1">
            <a:off x="5181600" y="2667000"/>
            <a:ext cx="762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14"/>
          <p:cNvCxnSpPr/>
          <p:nvPr/>
        </p:nvCxnSpPr>
        <p:spPr bwMode="auto">
          <a:xfrm flipH="1">
            <a:off x="4724400" y="2667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Gerade Verbindung mit Pfeil 15"/>
          <p:cNvCxnSpPr/>
          <p:nvPr/>
        </p:nvCxnSpPr>
        <p:spPr bwMode="auto">
          <a:xfrm>
            <a:off x="6019800" y="2133600"/>
            <a:ext cx="381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mit Pfeil 16"/>
          <p:cNvCxnSpPr>
            <a:stCxn id="14339" idx="2"/>
          </p:cNvCxnSpPr>
          <p:nvPr/>
        </p:nvCxnSpPr>
        <p:spPr bwMode="auto">
          <a:xfrm>
            <a:off x="4343400" y="2133600"/>
            <a:ext cx="838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Rechteck 3"/>
          <p:cNvSpPr/>
          <p:nvPr/>
        </p:nvSpPr>
        <p:spPr bwMode="auto">
          <a:xfrm>
            <a:off x="2895600" y="1371600"/>
            <a:ext cx="609600" cy="1524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36" name="Gerade Verbindung mit Pfeil 14335"/>
          <p:cNvCxnSpPr/>
          <p:nvPr/>
        </p:nvCxnSpPr>
        <p:spPr bwMode="auto">
          <a:xfrm flipV="1">
            <a:off x="3200400" y="28956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37" name="Textfeld 14336"/>
          <p:cNvSpPr txBox="1"/>
          <p:nvPr/>
        </p:nvSpPr>
        <p:spPr>
          <a:xfrm>
            <a:off x="2895600" y="3048000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+1</a:t>
            </a:r>
            <a:endParaRPr lang="de-DE" dirty="0"/>
          </a:p>
        </p:txBody>
      </p:sp>
      <p:sp>
        <p:nvSpPr>
          <p:cNvPr id="14339" name="Flussdiagramm: Manuelle Verarbeitung 14338"/>
          <p:cNvSpPr/>
          <p:nvPr/>
        </p:nvSpPr>
        <p:spPr bwMode="auto">
          <a:xfrm rot="16200000">
            <a:off x="3352800" y="1905000"/>
            <a:ext cx="1524000" cy="457200"/>
          </a:xfrm>
          <a:prstGeom prst="flowChartManualOperation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0" name="Gerade Verbindung mit Pfeil 59"/>
          <p:cNvCxnSpPr/>
          <p:nvPr/>
        </p:nvCxnSpPr>
        <p:spPr bwMode="auto">
          <a:xfrm>
            <a:off x="3505200" y="2590800"/>
            <a:ext cx="381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Gerade Verbindung mit Pfeil 60"/>
          <p:cNvCxnSpPr/>
          <p:nvPr/>
        </p:nvCxnSpPr>
        <p:spPr bwMode="auto">
          <a:xfrm>
            <a:off x="3657600" y="17526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2" name="Gerade Verbindung 14341"/>
          <p:cNvCxnSpPr/>
          <p:nvPr/>
        </p:nvCxnSpPr>
        <p:spPr bwMode="auto">
          <a:xfrm>
            <a:off x="3657600" y="10668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9" name="Gruppieren 18"/>
          <p:cNvGrpSpPr/>
          <p:nvPr/>
        </p:nvGrpSpPr>
        <p:grpSpPr>
          <a:xfrm flipV="1">
            <a:off x="1371600" y="3657600"/>
            <a:ext cx="4876800" cy="304800"/>
            <a:chOff x="1371600" y="3657600"/>
            <a:chExt cx="4876800" cy="304800"/>
          </a:xfrm>
        </p:grpSpPr>
        <p:cxnSp>
          <p:nvCxnSpPr>
            <p:cNvPr id="14345" name="Gerade Verbindung 14344"/>
            <p:cNvCxnSpPr/>
            <p:nvPr/>
          </p:nvCxnSpPr>
          <p:spPr bwMode="auto">
            <a:xfrm>
              <a:off x="1371600" y="3962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347" name="Gerade Verbindung 14346"/>
            <p:cNvCxnSpPr/>
            <p:nvPr/>
          </p:nvCxnSpPr>
          <p:spPr bwMode="auto">
            <a:xfrm flipV="1">
              <a:off x="16764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1" name="Gerade Verbindung 70"/>
            <p:cNvCxnSpPr/>
            <p:nvPr/>
          </p:nvCxnSpPr>
          <p:spPr bwMode="auto">
            <a:xfrm>
              <a:off x="1676400" y="3657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2" name="Gerade Verbindung 71"/>
            <p:cNvCxnSpPr/>
            <p:nvPr/>
          </p:nvCxnSpPr>
          <p:spPr bwMode="auto">
            <a:xfrm flipV="1">
              <a:off x="19812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3" name="Gerade Verbindung 72"/>
            <p:cNvCxnSpPr/>
            <p:nvPr/>
          </p:nvCxnSpPr>
          <p:spPr bwMode="auto">
            <a:xfrm>
              <a:off x="1981200" y="3962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4" name="Gerade Verbindung 73"/>
            <p:cNvCxnSpPr/>
            <p:nvPr/>
          </p:nvCxnSpPr>
          <p:spPr bwMode="auto">
            <a:xfrm flipV="1">
              <a:off x="22860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5" name="Gerade Verbindung 74"/>
            <p:cNvCxnSpPr/>
            <p:nvPr/>
          </p:nvCxnSpPr>
          <p:spPr bwMode="auto">
            <a:xfrm>
              <a:off x="2286000" y="3657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6" name="Gerade Verbindung 75"/>
            <p:cNvCxnSpPr/>
            <p:nvPr/>
          </p:nvCxnSpPr>
          <p:spPr bwMode="auto">
            <a:xfrm flipV="1">
              <a:off x="25908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7" name="Gerade Verbindung 76"/>
            <p:cNvCxnSpPr/>
            <p:nvPr/>
          </p:nvCxnSpPr>
          <p:spPr bwMode="auto">
            <a:xfrm>
              <a:off x="2590800" y="3962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8" name="Gerade Verbindung 77"/>
            <p:cNvCxnSpPr/>
            <p:nvPr/>
          </p:nvCxnSpPr>
          <p:spPr bwMode="auto">
            <a:xfrm flipV="1">
              <a:off x="28956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9" name="Gerade Verbindung 78"/>
            <p:cNvCxnSpPr/>
            <p:nvPr/>
          </p:nvCxnSpPr>
          <p:spPr bwMode="auto">
            <a:xfrm>
              <a:off x="2895600" y="3657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0" name="Gerade Verbindung 79"/>
            <p:cNvCxnSpPr/>
            <p:nvPr/>
          </p:nvCxnSpPr>
          <p:spPr bwMode="auto">
            <a:xfrm flipV="1">
              <a:off x="32004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1" name="Gerade Verbindung 80"/>
            <p:cNvCxnSpPr/>
            <p:nvPr/>
          </p:nvCxnSpPr>
          <p:spPr bwMode="auto">
            <a:xfrm>
              <a:off x="3200400" y="3962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2" name="Gerade Verbindung 81"/>
            <p:cNvCxnSpPr/>
            <p:nvPr/>
          </p:nvCxnSpPr>
          <p:spPr bwMode="auto">
            <a:xfrm flipV="1">
              <a:off x="35052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3" name="Gerade Verbindung 82"/>
            <p:cNvCxnSpPr/>
            <p:nvPr/>
          </p:nvCxnSpPr>
          <p:spPr bwMode="auto">
            <a:xfrm>
              <a:off x="3505200" y="3657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4" name="Gerade Verbindung 83"/>
            <p:cNvCxnSpPr/>
            <p:nvPr/>
          </p:nvCxnSpPr>
          <p:spPr bwMode="auto">
            <a:xfrm flipV="1">
              <a:off x="38100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5" name="Gerade Verbindung 84"/>
            <p:cNvCxnSpPr/>
            <p:nvPr/>
          </p:nvCxnSpPr>
          <p:spPr bwMode="auto">
            <a:xfrm>
              <a:off x="3810000" y="3962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6" name="Gerade Verbindung 85"/>
            <p:cNvCxnSpPr/>
            <p:nvPr/>
          </p:nvCxnSpPr>
          <p:spPr bwMode="auto">
            <a:xfrm flipV="1">
              <a:off x="41148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7" name="Gerade Verbindung 86"/>
            <p:cNvCxnSpPr/>
            <p:nvPr/>
          </p:nvCxnSpPr>
          <p:spPr bwMode="auto">
            <a:xfrm>
              <a:off x="4114800" y="3657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8" name="Gerade Verbindung 87"/>
            <p:cNvCxnSpPr/>
            <p:nvPr/>
          </p:nvCxnSpPr>
          <p:spPr bwMode="auto">
            <a:xfrm flipV="1">
              <a:off x="44196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9" name="Gerade Verbindung 88"/>
            <p:cNvCxnSpPr/>
            <p:nvPr/>
          </p:nvCxnSpPr>
          <p:spPr bwMode="auto">
            <a:xfrm>
              <a:off x="4419600" y="3962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0" name="Gerade Verbindung 89"/>
            <p:cNvCxnSpPr/>
            <p:nvPr/>
          </p:nvCxnSpPr>
          <p:spPr bwMode="auto">
            <a:xfrm flipV="1">
              <a:off x="47244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1" name="Gerade Verbindung 90"/>
            <p:cNvCxnSpPr/>
            <p:nvPr/>
          </p:nvCxnSpPr>
          <p:spPr bwMode="auto">
            <a:xfrm>
              <a:off x="4724400" y="3657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2" name="Gerade Verbindung 91"/>
            <p:cNvCxnSpPr/>
            <p:nvPr/>
          </p:nvCxnSpPr>
          <p:spPr bwMode="auto">
            <a:xfrm flipV="1">
              <a:off x="50292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3" name="Gerade Verbindung 92"/>
            <p:cNvCxnSpPr/>
            <p:nvPr/>
          </p:nvCxnSpPr>
          <p:spPr bwMode="auto">
            <a:xfrm>
              <a:off x="5029200" y="3962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4" name="Gerade Verbindung 93"/>
            <p:cNvCxnSpPr/>
            <p:nvPr/>
          </p:nvCxnSpPr>
          <p:spPr bwMode="auto">
            <a:xfrm flipV="1">
              <a:off x="53340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5" name="Gerade Verbindung 94"/>
            <p:cNvCxnSpPr/>
            <p:nvPr/>
          </p:nvCxnSpPr>
          <p:spPr bwMode="auto">
            <a:xfrm>
              <a:off x="5334000" y="3657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6" name="Gerade Verbindung 95"/>
            <p:cNvCxnSpPr/>
            <p:nvPr/>
          </p:nvCxnSpPr>
          <p:spPr bwMode="auto">
            <a:xfrm flipV="1">
              <a:off x="56388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7" name="Gerade Verbindung 96"/>
            <p:cNvCxnSpPr/>
            <p:nvPr/>
          </p:nvCxnSpPr>
          <p:spPr bwMode="auto">
            <a:xfrm>
              <a:off x="5638800" y="3962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8" name="Gerade Verbindung 97"/>
            <p:cNvCxnSpPr/>
            <p:nvPr/>
          </p:nvCxnSpPr>
          <p:spPr bwMode="auto">
            <a:xfrm flipV="1">
              <a:off x="59436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9" name="Gerade Verbindung 98"/>
            <p:cNvCxnSpPr/>
            <p:nvPr/>
          </p:nvCxnSpPr>
          <p:spPr bwMode="auto">
            <a:xfrm>
              <a:off x="5943600" y="3657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0" name="Gerade Verbindung 99"/>
            <p:cNvCxnSpPr/>
            <p:nvPr/>
          </p:nvCxnSpPr>
          <p:spPr bwMode="auto">
            <a:xfrm flipV="1">
              <a:off x="62484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01" name="Gerade Verbindung 100"/>
          <p:cNvCxnSpPr/>
          <p:nvPr/>
        </p:nvCxnSpPr>
        <p:spPr bwMode="auto">
          <a:xfrm>
            <a:off x="1676400" y="4419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50" name="Gerade Verbindung 14349"/>
          <p:cNvCxnSpPr/>
          <p:nvPr/>
        </p:nvCxnSpPr>
        <p:spPr bwMode="auto">
          <a:xfrm flipV="1">
            <a:off x="1981200" y="41148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Gerade Verbindung 105"/>
          <p:cNvCxnSpPr/>
          <p:nvPr/>
        </p:nvCxnSpPr>
        <p:spPr bwMode="auto">
          <a:xfrm>
            <a:off x="2133600" y="4114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Gerade Verbindung 108"/>
          <p:cNvCxnSpPr/>
          <p:nvPr/>
        </p:nvCxnSpPr>
        <p:spPr bwMode="auto">
          <a:xfrm>
            <a:off x="1981200" y="41148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0" name="Gerade Verbindung 109"/>
          <p:cNvCxnSpPr/>
          <p:nvPr/>
        </p:nvCxnSpPr>
        <p:spPr bwMode="auto">
          <a:xfrm>
            <a:off x="1676400" y="4114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Gerade Verbindung 110"/>
          <p:cNvCxnSpPr/>
          <p:nvPr/>
        </p:nvCxnSpPr>
        <p:spPr bwMode="auto">
          <a:xfrm>
            <a:off x="2133600" y="4419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Gerade Verbindung 111"/>
          <p:cNvCxnSpPr/>
          <p:nvPr/>
        </p:nvCxnSpPr>
        <p:spPr bwMode="auto">
          <a:xfrm flipV="1">
            <a:off x="2590800" y="41148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" name="Gerade Verbindung 112"/>
          <p:cNvCxnSpPr/>
          <p:nvPr/>
        </p:nvCxnSpPr>
        <p:spPr bwMode="auto">
          <a:xfrm>
            <a:off x="2743200" y="4114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Gerade Verbindung 113"/>
          <p:cNvCxnSpPr/>
          <p:nvPr/>
        </p:nvCxnSpPr>
        <p:spPr bwMode="auto">
          <a:xfrm>
            <a:off x="2590800" y="41148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114"/>
          <p:cNvCxnSpPr/>
          <p:nvPr/>
        </p:nvCxnSpPr>
        <p:spPr bwMode="auto">
          <a:xfrm>
            <a:off x="2743200" y="4419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Gerade Verbindung 117"/>
          <p:cNvCxnSpPr/>
          <p:nvPr/>
        </p:nvCxnSpPr>
        <p:spPr bwMode="auto">
          <a:xfrm flipV="1">
            <a:off x="3200400" y="41148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Gerade Verbindung 118"/>
          <p:cNvCxnSpPr/>
          <p:nvPr/>
        </p:nvCxnSpPr>
        <p:spPr bwMode="auto">
          <a:xfrm>
            <a:off x="3352800" y="4114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Gerade Verbindung 119"/>
          <p:cNvCxnSpPr/>
          <p:nvPr/>
        </p:nvCxnSpPr>
        <p:spPr bwMode="auto">
          <a:xfrm>
            <a:off x="3200400" y="41148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120"/>
          <p:cNvCxnSpPr/>
          <p:nvPr/>
        </p:nvCxnSpPr>
        <p:spPr bwMode="auto">
          <a:xfrm>
            <a:off x="3352800" y="4419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Gerade Verbindung 121"/>
          <p:cNvCxnSpPr/>
          <p:nvPr/>
        </p:nvCxnSpPr>
        <p:spPr bwMode="auto">
          <a:xfrm flipV="1">
            <a:off x="3810000" y="41148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" name="Gerade Verbindung 122"/>
          <p:cNvCxnSpPr/>
          <p:nvPr/>
        </p:nvCxnSpPr>
        <p:spPr bwMode="auto">
          <a:xfrm>
            <a:off x="3962400" y="41148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Gerade Verbindung 123"/>
          <p:cNvCxnSpPr/>
          <p:nvPr/>
        </p:nvCxnSpPr>
        <p:spPr bwMode="auto">
          <a:xfrm>
            <a:off x="3810000" y="41148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5" name="Gerade Verbindung 124"/>
          <p:cNvCxnSpPr/>
          <p:nvPr/>
        </p:nvCxnSpPr>
        <p:spPr bwMode="auto">
          <a:xfrm>
            <a:off x="3962400" y="4419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8" name="Gerade Verbindung 127"/>
          <p:cNvCxnSpPr/>
          <p:nvPr/>
        </p:nvCxnSpPr>
        <p:spPr bwMode="auto">
          <a:xfrm>
            <a:off x="1905000" y="4876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Gerade Verbindung 128"/>
          <p:cNvCxnSpPr/>
          <p:nvPr/>
        </p:nvCxnSpPr>
        <p:spPr bwMode="auto">
          <a:xfrm flipV="1">
            <a:off x="2209800" y="45720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0" name="Gerade Verbindung 129"/>
          <p:cNvCxnSpPr/>
          <p:nvPr/>
        </p:nvCxnSpPr>
        <p:spPr bwMode="auto">
          <a:xfrm>
            <a:off x="2362200" y="4572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1" name="Gerade Verbindung 130"/>
          <p:cNvCxnSpPr/>
          <p:nvPr/>
        </p:nvCxnSpPr>
        <p:spPr bwMode="auto">
          <a:xfrm>
            <a:off x="2209800" y="45720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2" name="Gerade Verbindung 131"/>
          <p:cNvCxnSpPr/>
          <p:nvPr/>
        </p:nvCxnSpPr>
        <p:spPr bwMode="auto">
          <a:xfrm>
            <a:off x="1905000" y="4572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Gerade Verbindung 132"/>
          <p:cNvCxnSpPr/>
          <p:nvPr/>
        </p:nvCxnSpPr>
        <p:spPr bwMode="auto">
          <a:xfrm>
            <a:off x="2362200" y="4876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" name="Gerade Verbindung 133"/>
          <p:cNvCxnSpPr/>
          <p:nvPr/>
        </p:nvCxnSpPr>
        <p:spPr bwMode="auto">
          <a:xfrm flipV="1">
            <a:off x="2819400" y="45720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5" name="Gerade Verbindung 134"/>
          <p:cNvCxnSpPr/>
          <p:nvPr/>
        </p:nvCxnSpPr>
        <p:spPr bwMode="auto">
          <a:xfrm>
            <a:off x="2971800" y="4572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6" name="Gerade Verbindung 135"/>
          <p:cNvCxnSpPr/>
          <p:nvPr/>
        </p:nvCxnSpPr>
        <p:spPr bwMode="auto">
          <a:xfrm>
            <a:off x="2819400" y="45720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7" name="Gerade Verbindung 136"/>
          <p:cNvCxnSpPr/>
          <p:nvPr/>
        </p:nvCxnSpPr>
        <p:spPr bwMode="auto">
          <a:xfrm>
            <a:off x="2971800" y="4876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8" name="Gerade Verbindung 137"/>
          <p:cNvCxnSpPr/>
          <p:nvPr/>
        </p:nvCxnSpPr>
        <p:spPr bwMode="auto">
          <a:xfrm flipV="1">
            <a:off x="3429000" y="45720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9" name="Gerade Verbindung 138"/>
          <p:cNvCxnSpPr/>
          <p:nvPr/>
        </p:nvCxnSpPr>
        <p:spPr bwMode="auto">
          <a:xfrm>
            <a:off x="3581400" y="4572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Gerade Verbindung 139"/>
          <p:cNvCxnSpPr/>
          <p:nvPr/>
        </p:nvCxnSpPr>
        <p:spPr bwMode="auto">
          <a:xfrm>
            <a:off x="3429000" y="45720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1" name="Gerade Verbindung 140"/>
          <p:cNvCxnSpPr/>
          <p:nvPr/>
        </p:nvCxnSpPr>
        <p:spPr bwMode="auto">
          <a:xfrm>
            <a:off x="3581400" y="4876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2" name="Gerade Verbindung 141"/>
          <p:cNvCxnSpPr/>
          <p:nvPr/>
        </p:nvCxnSpPr>
        <p:spPr bwMode="auto">
          <a:xfrm flipV="1">
            <a:off x="4038600" y="45720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" name="Gerade Verbindung 142"/>
          <p:cNvCxnSpPr/>
          <p:nvPr/>
        </p:nvCxnSpPr>
        <p:spPr bwMode="auto">
          <a:xfrm>
            <a:off x="4191000" y="45720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4" name="Gerade Verbindung 143"/>
          <p:cNvCxnSpPr/>
          <p:nvPr/>
        </p:nvCxnSpPr>
        <p:spPr bwMode="auto">
          <a:xfrm>
            <a:off x="4038600" y="45720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5" name="Gerade Verbindung 144"/>
          <p:cNvCxnSpPr/>
          <p:nvPr/>
        </p:nvCxnSpPr>
        <p:spPr bwMode="auto">
          <a:xfrm>
            <a:off x="4191000" y="48768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6" name="Gerade Verbindung 145"/>
          <p:cNvCxnSpPr/>
          <p:nvPr/>
        </p:nvCxnSpPr>
        <p:spPr bwMode="auto">
          <a:xfrm>
            <a:off x="2209800" y="5334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7" name="Gerade Verbindung 146"/>
          <p:cNvCxnSpPr/>
          <p:nvPr/>
        </p:nvCxnSpPr>
        <p:spPr bwMode="auto">
          <a:xfrm flipV="1">
            <a:off x="2514600" y="50292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8" name="Gerade Verbindung 147"/>
          <p:cNvCxnSpPr/>
          <p:nvPr/>
        </p:nvCxnSpPr>
        <p:spPr bwMode="auto">
          <a:xfrm>
            <a:off x="2667000" y="5029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9" name="Gerade Verbindung 148"/>
          <p:cNvCxnSpPr/>
          <p:nvPr/>
        </p:nvCxnSpPr>
        <p:spPr bwMode="auto">
          <a:xfrm>
            <a:off x="2514600" y="50292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0" name="Gerade Verbindung 149"/>
          <p:cNvCxnSpPr/>
          <p:nvPr/>
        </p:nvCxnSpPr>
        <p:spPr bwMode="auto">
          <a:xfrm>
            <a:off x="2209800" y="5029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1" name="Gerade Verbindung 150"/>
          <p:cNvCxnSpPr/>
          <p:nvPr/>
        </p:nvCxnSpPr>
        <p:spPr bwMode="auto">
          <a:xfrm>
            <a:off x="2667000" y="5334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2" name="Gerade Verbindung 151"/>
          <p:cNvCxnSpPr/>
          <p:nvPr/>
        </p:nvCxnSpPr>
        <p:spPr bwMode="auto">
          <a:xfrm flipV="1">
            <a:off x="3124200" y="50292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3" name="Gerade Verbindung 152"/>
          <p:cNvCxnSpPr/>
          <p:nvPr/>
        </p:nvCxnSpPr>
        <p:spPr bwMode="auto">
          <a:xfrm>
            <a:off x="3276600" y="5029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4" name="Gerade Verbindung 153"/>
          <p:cNvCxnSpPr/>
          <p:nvPr/>
        </p:nvCxnSpPr>
        <p:spPr bwMode="auto">
          <a:xfrm>
            <a:off x="3124200" y="50292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5" name="Gerade Verbindung 154"/>
          <p:cNvCxnSpPr/>
          <p:nvPr/>
        </p:nvCxnSpPr>
        <p:spPr bwMode="auto">
          <a:xfrm>
            <a:off x="3276600" y="5334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6" name="Gerade Verbindung 155"/>
          <p:cNvCxnSpPr/>
          <p:nvPr/>
        </p:nvCxnSpPr>
        <p:spPr bwMode="auto">
          <a:xfrm flipV="1">
            <a:off x="3733800" y="50292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7" name="Gerade Verbindung 156"/>
          <p:cNvCxnSpPr/>
          <p:nvPr/>
        </p:nvCxnSpPr>
        <p:spPr bwMode="auto">
          <a:xfrm>
            <a:off x="3886200" y="5029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8" name="Gerade Verbindung 157"/>
          <p:cNvCxnSpPr/>
          <p:nvPr/>
        </p:nvCxnSpPr>
        <p:spPr bwMode="auto">
          <a:xfrm>
            <a:off x="3733800" y="50292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9" name="Gerade Verbindung 158"/>
          <p:cNvCxnSpPr/>
          <p:nvPr/>
        </p:nvCxnSpPr>
        <p:spPr bwMode="auto">
          <a:xfrm>
            <a:off x="3886200" y="5334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0" name="Gerade Verbindung 159"/>
          <p:cNvCxnSpPr/>
          <p:nvPr/>
        </p:nvCxnSpPr>
        <p:spPr bwMode="auto">
          <a:xfrm flipV="1">
            <a:off x="4343400" y="50292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1" name="Gerade Verbindung 160"/>
          <p:cNvCxnSpPr/>
          <p:nvPr/>
        </p:nvCxnSpPr>
        <p:spPr bwMode="auto">
          <a:xfrm>
            <a:off x="4495800" y="50292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2" name="Gerade Verbindung 161"/>
          <p:cNvCxnSpPr/>
          <p:nvPr/>
        </p:nvCxnSpPr>
        <p:spPr bwMode="auto">
          <a:xfrm>
            <a:off x="4343400" y="50292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3" name="Gerade Verbindung 162"/>
          <p:cNvCxnSpPr/>
          <p:nvPr/>
        </p:nvCxnSpPr>
        <p:spPr bwMode="auto">
          <a:xfrm>
            <a:off x="4495800" y="53340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60" name="Gerade Verbindung mit Pfeil 14359"/>
          <p:cNvCxnSpPr/>
          <p:nvPr/>
        </p:nvCxnSpPr>
        <p:spPr bwMode="auto">
          <a:xfrm>
            <a:off x="1981200" y="3962400"/>
            <a:ext cx="0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9" name="Gerade Verbindung mit Pfeil 168"/>
          <p:cNvCxnSpPr/>
          <p:nvPr/>
        </p:nvCxnSpPr>
        <p:spPr bwMode="auto">
          <a:xfrm>
            <a:off x="2590800" y="3962400"/>
            <a:ext cx="0" cy="1066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66" name="Textfeld 14365"/>
          <p:cNvSpPr txBox="1"/>
          <p:nvPr/>
        </p:nvSpPr>
        <p:spPr>
          <a:xfrm>
            <a:off x="3581400" y="2286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174" name="Textfeld 173"/>
          <p:cNvSpPr txBox="1"/>
          <p:nvPr/>
        </p:nvSpPr>
        <p:spPr>
          <a:xfrm>
            <a:off x="4572000" y="1905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76" name="Textfeld 175"/>
          <p:cNvSpPr txBox="1"/>
          <p:nvPr/>
        </p:nvSpPr>
        <p:spPr>
          <a:xfrm>
            <a:off x="1172714" y="24384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D1</a:t>
            </a:r>
            <a:endParaRPr lang="de-DE" dirty="0"/>
          </a:p>
        </p:txBody>
      </p:sp>
      <p:sp>
        <p:nvSpPr>
          <p:cNvPr id="177" name="Textfeld 176"/>
          <p:cNvSpPr txBox="1"/>
          <p:nvPr/>
        </p:nvSpPr>
        <p:spPr>
          <a:xfrm>
            <a:off x="6019800" y="19050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D2</a:t>
            </a:r>
            <a:endParaRPr lang="de-DE" dirty="0"/>
          </a:p>
        </p:txBody>
      </p:sp>
      <p:sp>
        <p:nvSpPr>
          <p:cNvPr id="178" name="Textfeld 177"/>
          <p:cNvSpPr txBox="1"/>
          <p:nvPr/>
        </p:nvSpPr>
        <p:spPr>
          <a:xfrm>
            <a:off x="1524000" y="41148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D1</a:t>
            </a:r>
            <a:endParaRPr lang="de-DE" dirty="0"/>
          </a:p>
        </p:txBody>
      </p:sp>
      <p:sp>
        <p:nvSpPr>
          <p:cNvPr id="179" name="Textfeld 178"/>
          <p:cNvSpPr txBox="1"/>
          <p:nvPr/>
        </p:nvSpPr>
        <p:spPr>
          <a:xfrm>
            <a:off x="1752600" y="4572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180" name="Textfeld 179"/>
          <p:cNvSpPr txBox="1"/>
          <p:nvPr/>
        </p:nvSpPr>
        <p:spPr>
          <a:xfrm>
            <a:off x="2133600" y="5029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cxnSp>
        <p:nvCxnSpPr>
          <p:cNvPr id="181" name="Gerade Verbindung 180"/>
          <p:cNvCxnSpPr/>
          <p:nvPr/>
        </p:nvCxnSpPr>
        <p:spPr bwMode="auto">
          <a:xfrm>
            <a:off x="2286000" y="5791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2" name="Gerade Verbindung 181"/>
          <p:cNvCxnSpPr/>
          <p:nvPr/>
        </p:nvCxnSpPr>
        <p:spPr bwMode="auto">
          <a:xfrm flipV="1">
            <a:off x="2590800" y="54864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3" name="Gerade Verbindung 182"/>
          <p:cNvCxnSpPr/>
          <p:nvPr/>
        </p:nvCxnSpPr>
        <p:spPr bwMode="auto">
          <a:xfrm>
            <a:off x="2743200" y="5486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" name="Gerade Verbindung 183"/>
          <p:cNvCxnSpPr/>
          <p:nvPr/>
        </p:nvCxnSpPr>
        <p:spPr bwMode="auto">
          <a:xfrm>
            <a:off x="2590800" y="54864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5" name="Gerade Verbindung 184"/>
          <p:cNvCxnSpPr/>
          <p:nvPr/>
        </p:nvCxnSpPr>
        <p:spPr bwMode="auto">
          <a:xfrm>
            <a:off x="2286000" y="54864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6" name="Gerade Verbindung 185"/>
          <p:cNvCxnSpPr/>
          <p:nvPr/>
        </p:nvCxnSpPr>
        <p:spPr bwMode="auto">
          <a:xfrm>
            <a:off x="2743200" y="5791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7" name="Gerade Verbindung 186"/>
          <p:cNvCxnSpPr/>
          <p:nvPr/>
        </p:nvCxnSpPr>
        <p:spPr bwMode="auto">
          <a:xfrm flipV="1">
            <a:off x="3200400" y="54864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8" name="Gerade Verbindung 187"/>
          <p:cNvCxnSpPr/>
          <p:nvPr/>
        </p:nvCxnSpPr>
        <p:spPr bwMode="auto">
          <a:xfrm>
            <a:off x="3352800" y="5486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9" name="Gerade Verbindung 188"/>
          <p:cNvCxnSpPr/>
          <p:nvPr/>
        </p:nvCxnSpPr>
        <p:spPr bwMode="auto">
          <a:xfrm>
            <a:off x="3200400" y="54864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0" name="Gerade Verbindung 189"/>
          <p:cNvCxnSpPr/>
          <p:nvPr/>
        </p:nvCxnSpPr>
        <p:spPr bwMode="auto">
          <a:xfrm>
            <a:off x="3352800" y="5791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1" name="Gerade Verbindung 190"/>
          <p:cNvCxnSpPr/>
          <p:nvPr/>
        </p:nvCxnSpPr>
        <p:spPr bwMode="auto">
          <a:xfrm flipV="1">
            <a:off x="3810000" y="54864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2" name="Gerade Verbindung 191"/>
          <p:cNvCxnSpPr/>
          <p:nvPr/>
        </p:nvCxnSpPr>
        <p:spPr bwMode="auto">
          <a:xfrm>
            <a:off x="3962400" y="5486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3" name="Gerade Verbindung 192"/>
          <p:cNvCxnSpPr/>
          <p:nvPr/>
        </p:nvCxnSpPr>
        <p:spPr bwMode="auto">
          <a:xfrm>
            <a:off x="3810000" y="54864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" name="Gerade Verbindung 193"/>
          <p:cNvCxnSpPr/>
          <p:nvPr/>
        </p:nvCxnSpPr>
        <p:spPr bwMode="auto">
          <a:xfrm>
            <a:off x="3962400" y="5791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5" name="Gerade Verbindung 194"/>
          <p:cNvCxnSpPr/>
          <p:nvPr/>
        </p:nvCxnSpPr>
        <p:spPr bwMode="auto">
          <a:xfrm flipV="1">
            <a:off x="4419600" y="54864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6" name="Gerade Verbindung 195"/>
          <p:cNvCxnSpPr/>
          <p:nvPr/>
        </p:nvCxnSpPr>
        <p:spPr bwMode="auto">
          <a:xfrm>
            <a:off x="4572000" y="54864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7" name="Gerade Verbindung 196"/>
          <p:cNvCxnSpPr/>
          <p:nvPr/>
        </p:nvCxnSpPr>
        <p:spPr bwMode="auto">
          <a:xfrm>
            <a:off x="4419600" y="54864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8" name="Gerade Verbindung 197"/>
          <p:cNvCxnSpPr/>
          <p:nvPr/>
        </p:nvCxnSpPr>
        <p:spPr bwMode="auto">
          <a:xfrm>
            <a:off x="4572000" y="57912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9" name="Textfeld 198"/>
          <p:cNvSpPr txBox="1"/>
          <p:nvPr/>
        </p:nvSpPr>
        <p:spPr>
          <a:xfrm>
            <a:off x="2087114" y="54864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D2</a:t>
            </a:r>
            <a:endParaRPr lang="de-DE" dirty="0"/>
          </a:p>
        </p:txBody>
      </p:sp>
      <p:sp>
        <p:nvSpPr>
          <p:cNvPr id="18" name="Rechteck 17"/>
          <p:cNvSpPr/>
          <p:nvPr/>
        </p:nvSpPr>
        <p:spPr bwMode="auto">
          <a:xfrm>
            <a:off x="2743200" y="5486400"/>
            <a:ext cx="457200" cy="304800"/>
          </a:xfrm>
          <a:prstGeom prst="rect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4" name="Rechteck 163"/>
          <p:cNvSpPr/>
          <p:nvPr/>
        </p:nvSpPr>
        <p:spPr bwMode="auto">
          <a:xfrm>
            <a:off x="3352800" y="5486400"/>
            <a:ext cx="457200" cy="304800"/>
          </a:xfrm>
          <a:prstGeom prst="rect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5" name="Rechteck 164"/>
          <p:cNvSpPr/>
          <p:nvPr/>
        </p:nvSpPr>
        <p:spPr bwMode="auto">
          <a:xfrm>
            <a:off x="3962400" y="5486400"/>
            <a:ext cx="457200" cy="304800"/>
          </a:xfrm>
          <a:prstGeom prst="rect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6" name="Rechteck 165"/>
          <p:cNvSpPr/>
          <p:nvPr/>
        </p:nvSpPr>
        <p:spPr bwMode="auto">
          <a:xfrm>
            <a:off x="4572000" y="5486400"/>
            <a:ext cx="457200" cy="304800"/>
          </a:xfrm>
          <a:prstGeom prst="rect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7" name="Textfeld 166"/>
          <p:cNvSpPr txBox="1"/>
          <p:nvPr/>
        </p:nvSpPr>
        <p:spPr>
          <a:xfrm>
            <a:off x="2971800" y="5791200"/>
            <a:ext cx="6190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Fehler</a:t>
            </a:r>
            <a:endParaRPr lang="de-DE" dirty="0"/>
          </a:p>
        </p:txBody>
      </p:sp>
      <p:sp>
        <p:nvSpPr>
          <p:cNvPr id="20" name="Ellipse 19"/>
          <p:cNvSpPr/>
          <p:nvPr/>
        </p:nvSpPr>
        <p:spPr bwMode="auto">
          <a:xfrm>
            <a:off x="2514600" y="4953000"/>
            <a:ext cx="1524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68" name="Gerade Verbindung 167"/>
          <p:cNvCxnSpPr/>
          <p:nvPr/>
        </p:nvCxnSpPr>
        <p:spPr bwMode="auto">
          <a:xfrm>
            <a:off x="1981200" y="4114800"/>
            <a:ext cx="0" cy="2133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0" name="Gerade Verbindung mit Pfeil 169"/>
          <p:cNvCxnSpPr/>
          <p:nvPr/>
        </p:nvCxnSpPr>
        <p:spPr bwMode="auto">
          <a:xfrm>
            <a:off x="1981200" y="61722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1" name="Gerade Verbindung 170"/>
          <p:cNvCxnSpPr/>
          <p:nvPr/>
        </p:nvCxnSpPr>
        <p:spPr bwMode="auto">
          <a:xfrm>
            <a:off x="2743200" y="58674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2" name="Textfeld 171"/>
          <p:cNvSpPr txBox="1"/>
          <p:nvPr/>
        </p:nvSpPr>
        <p:spPr>
          <a:xfrm>
            <a:off x="2035817" y="6172200"/>
            <a:ext cx="5757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Delay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22379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Pipelining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err="1" smtClean="0"/>
              <a:t>Pipelining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34</a:t>
            </a:fld>
            <a:endParaRPr lang="de-DE" altLang="de-DE"/>
          </a:p>
        </p:txBody>
      </p:sp>
      <p:sp>
        <p:nvSpPr>
          <p:cNvPr id="6" name="Rechteck 5"/>
          <p:cNvSpPr/>
          <p:nvPr/>
        </p:nvSpPr>
        <p:spPr bwMode="auto">
          <a:xfrm>
            <a:off x="1676400" y="1828800"/>
            <a:ext cx="8382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" name="Gerade Verbindung 6"/>
          <p:cNvCxnSpPr/>
          <p:nvPr/>
        </p:nvCxnSpPr>
        <p:spPr bwMode="auto">
          <a:xfrm>
            <a:off x="1676400" y="2590800"/>
            <a:ext cx="762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7"/>
          <p:cNvCxnSpPr/>
          <p:nvPr/>
        </p:nvCxnSpPr>
        <p:spPr bwMode="auto">
          <a:xfrm flipH="1">
            <a:off x="1676400" y="2667000"/>
            <a:ext cx="762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/>
          <p:nvPr/>
        </p:nvCxnSpPr>
        <p:spPr bwMode="auto">
          <a:xfrm flipH="1">
            <a:off x="1219200" y="2667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mit Pfeil 10"/>
          <p:cNvCxnSpPr/>
          <p:nvPr/>
        </p:nvCxnSpPr>
        <p:spPr bwMode="auto">
          <a:xfrm>
            <a:off x="2514600" y="2133600"/>
            <a:ext cx="381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Rechteck 11"/>
          <p:cNvSpPr/>
          <p:nvPr/>
        </p:nvSpPr>
        <p:spPr bwMode="auto">
          <a:xfrm>
            <a:off x="6781800" y="1828800"/>
            <a:ext cx="8382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3" name="Gerade Verbindung 12"/>
          <p:cNvCxnSpPr/>
          <p:nvPr/>
        </p:nvCxnSpPr>
        <p:spPr bwMode="auto">
          <a:xfrm>
            <a:off x="6781800" y="2590800"/>
            <a:ext cx="762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13"/>
          <p:cNvCxnSpPr/>
          <p:nvPr/>
        </p:nvCxnSpPr>
        <p:spPr bwMode="auto">
          <a:xfrm flipH="1">
            <a:off x="6781800" y="2667000"/>
            <a:ext cx="762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14"/>
          <p:cNvCxnSpPr/>
          <p:nvPr/>
        </p:nvCxnSpPr>
        <p:spPr bwMode="auto">
          <a:xfrm flipH="1">
            <a:off x="6324600" y="2667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Gerade Verbindung mit Pfeil 15"/>
          <p:cNvCxnSpPr/>
          <p:nvPr/>
        </p:nvCxnSpPr>
        <p:spPr bwMode="auto">
          <a:xfrm>
            <a:off x="7620000" y="2133600"/>
            <a:ext cx="381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mit Pfeil 16"/>
          <p:cNvCxnSpPr>
            <a:stCxn id="14339" idx="2"/>
          </p:cNvCxnSpPr>
          <p:nvPr/>
        </p:nvCxnSpPr>
        <p:spPr bwMode="auto">
          <a:xfrm>
            <a:off x="5943600" y="2133600"/>
            <a:ext cx="838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Rechteck 3"/>
          <p:cNvSpPr/>
          <p:nvPr/>
        </p:nvSpPr>
        <p:spPr bwMode="auto">
          <a:xfrm>
            <a:off x="2895600" y="1371600"/>
            <a:ext cx="609600" cy="1524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36" name="Gerade Verbindung mit Pfeil 14335"/>
          <p:cNvCxnSpPr/>
          <p:nvPr/>
        </p:nvCxnSpPr>
        <p:spPr bwMode="auto">
          <a:xfrm flipV="1">
            <a:off x="3200400" y="28956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37" name="Textfeld 14336"/>
          <p:cNvSpPr txBox="1"/>
          <p:nvPr/>
        </p:nvSpPr>
        <p:spPr>
          <a:xfrm>
            <a:off x="2895600" y="3048000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+1</a:t>
            </a:r>
            <a:endParaRPr lang="de-DE" dirty="0"/>
          </a:p>
        </p:txBody>
      </p:sp>
      <p:sp>
        <p:nvSpPr>
          <p:cNvPr id="14339" name="Flussdiagramm: Manuelle Verarbeitung 14338"/>
          <p:cNvSpPr/>
          <p:nvPr/>
        </p:nvSpPr>
        <p:spPr bwMode="auto">
          <a:xfrm rot="16200000">
            <a:off x="4953000" y="1905000"/>
            <a:ext cx="1524000" cy="457200"/>
          </a:xfrm>
          <a:prstGeom prst="flowChartManualOperation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0" name="Gerade Verbindung mit Pfeil 59"/>
          <p:cNvCxnSpPr/>
          <p:nvPr/>
        </p:nvCxnSpPr>
        <p:spPr bwMode="auto">
          <a:xfrm>
            <a:off x="3505200" y="2133600"/>
            <a:ext cx="381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Gerade Verbindung mit Pfeil 60"/>
          <p:cNvCxnSpPr/>
          <p:nvPr/>
        </p:nvCxnSpPr>
        <p:spPr bwMode="auto">
          <a:xfrm>
            <a:off x="5257800" y="17526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2" name="Gerade Verbindung 14341"/>
          <p:cNvCxnSpPr/>
          <p:nvPr/>
        </p:nvCxnSpPr>
        <p:spPr bwMode="auto">
          <a:xfrm>
            <a:off x="5257800" y="10668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Gerade Verbindung 100"/>
          <p:cNvCxnSpPr/>
          <p:nvPr/>
        </p:nvCxnSpPr>
        <p:spPr bwMode="auto">
          <a:xfrm>
            <a:off x="1676400" y="4419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50" name="Gerade Verbindung 14349"/>
          <p:cNvCxnSpPr/>
          <p:nvPr/>
        </p:nvCxnSpPr>
        <p:spPr bwMode="auto">
          <a:xfrm flipV="1">
            <a:off x="1981200" y="41148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Gerade Verbindung 105"/>
          <p:cNvCxnSpPr/>
          <p:nvPr/>
        </p:nvCxnSpPr>
        <p:spPr bwMode="auto">
          <a:xfrm>
            <a:off x="2133600" y="4114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Gerade Verbindung 108"/>
          <p:cNvCxnSpPr/>
          <p:nvPr/>
        </p:nvCxnSpPr>
        <p:spPr bwMode="auto">
          <a:xfrm>
            <a:off x="1981200" y="41148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0" name="Gerade Verbindung 109"/>
          <p:cNvCxnSpPr/>
          <p:nvPr/>
        </p:nvCxnSpPr>
        <p:spPr bwMode="auto">
          <a:xfrm>
            <a:off x="1676400" y="4114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Gerade Verbindung 110"/>
          <p:cNvCxnSpPr/>
          <p:nvPr/>
        </p:nvCxnSpPr>
        <p:spPr bwMode="auto">
          <a:xfrm>
            <a:off x="2133600" y="4419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Gerade Verbindung 111"/>
          <p:cNvCxnSpPr/>
          <p:nvPr/>
        </p:nvCxnSpPr>
        <p:spPr bwMode="auto">
          <a:xfrm flipV="1">
            <a:off x="2590800" y="41148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" name="Gerade Verbindung 112"/>
          <p:cNvCxnSpPr/>
          <p:nvPr/>
        </p:nvCxnSpPr>
        <p:spPr bwMode="auto">
          <a:xfrm>
            <a:off x="2743200" y="4114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Gerade Verbindung 113"/>
          <p:cNvCxnSpPr/>
          <p:nvPr/>
        </p:nvCxnSpPr>
        <p:spPr bwMode="auto">
          <a:xfrm>
            <a:off x="2590800" y="41148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114"/>
          <p:cNvCxnSpPr/>
          <p:nvPr/>
        </p:nvCxnSpPr>
        <p:spPr bwMode="auto">
          <a:xfrm>
            <a:off x="2743200" y="4419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Gerade Verbindung 117"/>
          <p:cNvCxnSpPr/>
          <p:nvPr/>
        </p:nvCxnSpPr>
        <p:spPr bwMode="auto">
          <a:xfrm flipV="1">
            <a:off x="3200400" y="41148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Gerade Verbindung 118"/>
          <p:cNvCxnSpPr/>
          <p:nvPr/>
        </p:nvCxnSpPr>
        <p:spPr bwMode="auto">
          <a:xfrm>
            <a:off x="3352800" y="4114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Gerade Verbindung 119"/>
          <p:cNvCxnSpPr/>
          <p:nvPr/>
        </p:nvCxnSpPr>
        <p:spPr bwMode="auto">
          <a:xfrm>
            <a:off x="3200400" y="41148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120"/>
          <p:cNvCxnSpPr/>
          <p:nvPr/>
        </p:nvCxnSpPr>
        <p:spPr bwMode="auto">
          <a:xfrm>
            <a:off x="3352800" y="4419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Gerade Verbindung 121"/>
          <p:cNvCxnSpPr/>
          <p:nvPr/>
        </p:nvCxnSpPr>
        <p:spPr bwMode="auto">
          <a:xfrm flipV="1">
            <a:off x="3810000" y="41148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" name="Gerade Verbindung 122"/>
          <p:cNvCxnSpPr/>
          <p:nvPr/>
        </p:nvCxnSpPr>
        <p:spPr bwMode="auto">
          <a:xfrm>
            <a:off x="3962400" y="41148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Gerade Verbindung 123"/>
          <p:cNvCxnSpPr/>
          <p:nvPr/>
        </p:nvCxnSpPr>
        <p:spPr bwMode="auto">
          <a:xfrm>
            <a:off x="3810000" y="41148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5" name="Gerade Verbindung 124"/>
          <p:cNvCxnSpPr/>
          <p:nvPr/>
        </p:nvCxnSpPr>
        <p:spPr bwMode="auto">
          <a:xfrm>
            <a:off x="3962400" y="4419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8" name="Gerade Verbindung 127"/>
          <p:cNvCxnSpPr/>
          <p:nvPr/>
        </p:nvCxnSpPr>
        <p:spPr bwMode="auto">
          <a:xfrm>
            <a:off x="1981200" y="4876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Gerade Verbindung 128"/>
          <p:cNvCxnSpPr/>
          <p:nvPr/>
        </p:nvCxnSpPr>
        <p:spPr bwMode="auto">
          <a:xfrm flipV="1">
            <a:off x="2286000" y="45720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0" name="Gerade Verbindung 129"/>
          <p:cNvCxnSpPr/>
          <p:nvPr/>
        </p:nvCxnSpPr>
        <p:spPr bwMode="auto">
          <a:xfrm>
            <a:off x="2438400" y="4572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1" name="Gerade Verbindung 130"/>
          <p:cNvCxnSpPr/>
          <p:nvPr/>
        </p:nvCxnSpPr>
        <p:spPr bwMode="auto">
          <a:xfrm>
            <a:off x="2286000" y="45720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2" name="Gerade Verbindung 131"/>
          <p:cNvCxnSpPr/>
          <p:nvPr/>
        </p:nvCxnSpPr>
        <p:spPr bwMode="auto">
          <a:xfrm>
            <a:off x="1981200" y="4572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Gerade Verbindung 132"/>
          <p:cNvCxnSpPr/>
          <p:nvPr/>
        </p:nvCxnSpPr>
        <p:spPr bwMode="auto">
          <a:xfrm>
            <a:off x="2438400" y="4876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" name="Gerade Verbindung 133"/>
          <p:cNvCxnSpPr/>
          <p:nvPr/>
        </p:nvCxnSpPr>
        <p:spPr bwMode="auto">
          <a:xfrm flipV="1">
            <a:off x="2895600" y="45720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5" name="Gerade Verbindung 134"/>
          <p:cNvCxnSpPr/>
          <p:nvPr/>
        </p:nvCxnSpPr>
        <p:spPr bwMode="auto">
          <a:xfrm>
            <a:off x="3048000" y="4572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6" name="Gerade Verbindung 135"/>
          <p:cNvCxnSpPr/>
          <p:nvPr/>
        </p:nvCxnSpPr>
        <p:spPr bwMode="auto">
          <a:xfrm>
            <a:off x="2895600" y="45720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7" name="Gerade Verbindung 136"/>
          <p:cNvCxnSpPr/>
          <p:nvPr/>
        </p:nvCxnSpPr>
        <p:spPr bwMode="auto">
          <a:xfrm>
            <a:off x="3048000" y="4876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8" name="Gerade Verbindung 137"/>
          <p:cNvCxnSpPr/>
          <p:nvPr/>
        </p:nvCxnSpPr>
        <p:spPr bwMode="auto">
          <a:xfrm flipV="1">
            <a:off x="3505200" y="45720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9" name="Gerade Verbindung 138"/>
          <p:cNvCxnSpPr/>
          <p:nvPr/>
        </p:nvCxnSpPr>
        <p:spPr bwMode="auto">
          <a:xfrm>
            <a:off x="3657600" y="4572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Gerade Verbindung 139"/>
          <p:cNvCxnSpPr/>
          <p:nvPr/>
        </p:nvCxnSpPr>
        <p:spPr bwMode="auto">
          <a:xfrm>
            <a:off x="3505200" y="45720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1" name="Gerade Verbindung 140"/>
          <p:cNvCxnSpPr/>
          <p:nvPr/>
        </p:nvCxnSpPr>
        <p:spPr bwMode="auto">
          <a:xfrm>
            <a:off x="3657600" y="4876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2" name="Gerade Verbindung 141"/>
          <p:cNvCxnSpPr/>
          <p:nvPr/>
        </p:nvCxnSpPr>
        <p:spPr bwMode="auto">
          <a:xfrm flipV="1">
            <a:off x="4114800" y="45720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" name="Gerade Verbindung 142"/>
          <p:cNvCxnSpPr/>
          <p:nvPr/>
        </p:nvCxnSpPr>
        <p:spPr bwMode="auto">
          <a:xfrm>
            <a:off x="4267200" y="45720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4" name="Gerade Verbindung 143"/>
          <p:cNvCxnSpPr/>
          <p:nvPr/>
        </p:nvCxnSpPr>
        <p:spPr bwMode="auto">
          <a:xfrm>
            <a:off x="4114800" y="45720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5" name="Gerade Verbindung 144"/>
          <p:cNvCxnSpPr/>
          <p:nvPr/>
        </p:nvCxnSpPr>
        <p:spPr bwMode="auto">
          <a:xfrm>
            <a:off x="4267200" y="48768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6" name="Gerade Verbindung 145"/>
          <p:cNvCxnSpPr/>
          <p:nvPr/>
        </p:nvCxnSpPr>
        <p:spPr bwMode="auto">
          <a:xfrm>
            <a:off x="2590800" y="5791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7" name="Gerade Verbindung 146"/>
          <p:cNvCxnSpPr/>
          <p:nvPr/>
        </p:nvCxnSpPr>
        <p:spPr bwMode="auto">
          <a:xfrm flipV="1">
            <a:off x="2895600" y="54864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8" name="Gerade Verbindung 147"/>
          <p:cNvCxnSpPr/>
          <p:nvPr/>
        </p:nvCxnSpPr>
        <p:spPr bwMode="auto">
          <a:xfrm>
            <a:off x="3048000" y="5486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9" name="Gerade Verbindung 148"/>
          <p:cNvCxnSpPr/>
          <p:nvPr/>
        </p:nvCxnSpPr>
        <p:spPr bwMode="auto">
          <a:xfrm>
            <a:off x="2895600" y="54864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0" name="Gerade Verbindung 149"/>
          <p:cNvCxnSpPr/>
          <p:nvPr/>
        </p:nvCxnSpPr>
        <p:spPr bwMode="auto">
          <a:xfrm>
            <a:off x="2590800" y="54864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1" name="Gerade Verbindung 150"/>
          <p:cNvCxnSpPr/>
          <p:nvPr/>
        </p:nvCxnSpPr>
        <p:spPr bwMode="auto">
          <a:xfrm>
            <a:off x="3048000" y="5791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2" name="Gerade Verbindung 151"/>
          <p:cNvCxnSpPr/>
          <p:nvPr/>
        </p:nvCxnSpPr>
        <p:spPr bwMode="auto">
          <a:xfrm flipV="1">
            <a:off x="3505200" y="54864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3" name="Gerade Verbindung 152"/>
          <p:cNvCxnSpPr/>
          <p:nvPr/>
        </p:nvCxnSpPr>
        <p:spPr bwMode="auto">
          <a:xfrm>
            <a:off x="3657600" y="5486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4" name="Gerade Verbindung 153"/>
          <p:cNvCxnSpPr/>
          <p:nvPr/>
        </p:nvCxnSpPr>
        <p:spPr bwMode="auto">
          <a:xfrm>
            <a:off x="3505200" y="54864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5" name="Gerade Verbindung 154"/>
          <p:cNvCxnSpPr/>
          <p:nvPr/>
        </p:nvCxnSpPr>
        <p:spPr bwMode="auto">
          <a:xfrm>
            <a:off x="3657600" y="5791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6" name="Gerade Verbindung 155"/>
          <p:cNvCxnSpPr/>
          <p:nvPr/>
        </p:nvCxnSpPr>
        <p:spPr bwMode="auto">
          <a:xfrm flipV="1">
            <a:off x="4114800" y="54864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7" name="Gerade Verbindung 156"/>
          <p:cNvCxnSpPr/>
          <p:nvPr/>
        </p:nvCxnSpPr>
        <p:spPr bwMode="auto">
          <a:xfrm>
            <a:off x="4267200" y="5486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8" name="Gerade Verbindung 157"/>
          <p:cNvCxnSpPr/>
          <p:nvPr/>
        </p:nvCxnSpPr>
        <p:spPr bwMode="auto">
          <a:xfrm>
            <a:off x="4114800" y="54864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9" name="Gerade Verbindung 158"/>
          <p:cNvCxnSpPr/>
          <p:nvPr/>
        </p:nvCxnSpPr>
        <p:spPr bwMode="auto">
          <a:xfrm>
            <a:off x="4267200" y="5791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0" name="Gerade Verbindung 159"/>
          <p:cNvCxnSpPr/>
          <p:nvPr/>
        </p:nvCxnSpPr>
        <p:spPr bwMode="auto">
          <a:xfrm flipV="1">
            <a:off x="4724400" y="54864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1" name="Gerade Verbindung 160"/>
          <p:cNvCxnSpPr/>
          <p:nvPr/>
        </p:nvCxnSpPr>
        <p:spPr bwMode="auto">
          <a:xfrm>
            <a:off x="4876800" y="54864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2" name="Gerade Verbindung 161"/>
          <p:cNvCxnSpPr/>
          <p:nvPr/>
        </p:nvCxnSpPr>
        <p:spPr bwMode="auto">
          <a:xfrm>
            <a:off x="4724400" y="54864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3" name="Gerade Verbindung 162"/>
          <p:cNvCxnSpPr/>
          <p:nvPr/>
        </p:nvCxnSpPr>
        <p:spPr bwMode="auto">
          <a:xfrm>
            <a:off x="4876800" y="57912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60" name="Gerade Verbindung mit Pfeil 14359"/>
          <p:cNvCxnSpPr/>
          <p:nvPr/>
        </p:nvCxnSpPr>
        <p:spPr bwMode="auto">
          <a:xfrm>
            <a:off x="1981200" y="3962400"/>
            <a:ext cx="0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9" name="Gerade Verbindung mit Pfeil 168"/>
          <p:cNvCxnSpPr/>
          <p:nvPr/>
        </p:nvCxnSpPr>
        <p:spPr bwMode="auto">
          <a:xfrm>
            <a:off x="2590800" y="3962400"/>
            <a:ext cx="0" cy="1066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66" name="Textfeld 14365"/>
          <p:cNvSpPr txBox="1"/>
          <p:nvPr/>
        </p:nvSpPr>
        <p:spPr>
          <a:xfrm>
            <a:off x="3581400" y="1828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174" name="Textfeld 173"/>
          <p:cNvSpPr txBox="1"/>
          <p:nvPr/>
        </p:nvSpPr>
        <p:spPr>
          <a:xfrm>
            <a:off x="6172200" y="1905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76" name="Textfeld 175"/>
          <p:cNvSpPr txBox="1"/>
          <p:nvPr/>
        </p:nvSpPr>
        <p:spPr>
          <a:xfrm>
            <a:off x="1172714" y="24384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D1</a:t>
            </a:r>
            <a:endParaRPr lang="de-DE" dirty="0"/>
          </a:p>
        </p:txBody>
      </p:sp>
      <p:sp>
        <p:nvSpPr>
          <p:cNvPr id="177" name="Textfeld 176"/>
          <p:cNvSpPr txBox="1"/>
          <p:nvPr/>
        </p:nvSpPr>
        <p:spPr>
          <a:xfrm>
            <a:off x="7620000" y="19050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D2</a:t>
            </a:r>
            <a:endParaRPr lang="de-DE" dirty="0"/>
          </a:p>
        </p:txBody>
      </p:sp>
      <p:sp>
        <p:nvSpPr>
          <p:cNvPr id="178" name="Textfeld 177"/>
          <p:cNvSpPr txBox="1"/>
          <p:nvPr/>
        </p:nvSpPr>
        <p:spPr>
          <a:xfrm>
            <a:off x="1524000" y="41148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D1</a:t>
            </a:r>
            <a:endParaRPr lang="de-DE" dirty="0"/>
          </a:p>
        </p:txBody>
      </p:sp>
      <p:sp>
        <p:nvSpPr>
          <p:cNvPr id="179" name="Textfeld 178"/>
          <p:cNvSpPr txBox="1"/>
          <p:nvPr/>
        </p:nvSpPr>
        <p:spPr>
          <a:xfrm>
            <a:off x="1828800" y="4572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180" name="Textfeld 179"/>
          <p:cNvSpPr txBox="1"/>
          <p:nvPr/>
        </p:nvSpPr>
        <p:spPr>
          <a:xfrm>
            <a:off x="2514600" y="5486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cxnSp>
        <p:nvCxnSpPr>
          <p:cNvPr id="181" name="Gerade Verbindung 180"/>
          <p:cNvCxnSpPr/>
          <p:nvPr/>
        </p:nvCxnSpPr>
        <p:spPr bwMode="auto">
          <a:xfrm>
            <a:off x="2895600" y="62484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2" name="Gerade Verbindung 181"/>
          <p:cNvCxnSpPr/>
          <p:nvPr/>
        </p:nvCxnSpPr>
        <p:spPr bwMode="auto">
          <a:xfrm flipV="1">
            <a:off x="3200400" y="59436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3" name="Gerade Verbindung 182"/>
          <p:cNvCxnSpPr/>
          <p:nvPr/>
        </p:nvCxnSpPr>
        <p:spPr bwMode="auto">
          <a:xfrm>
            <a:off x="3352800" y="5943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" name="Gerade Verbindung 183"/>
          <p:cNvCxnSpPr/>
          <p:nvPr/>
        </p:nvCxnSpPr>
        <p:spPr bwMode="auto">
          <a:xfrm>
            <a:off x="3200400" y="59436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5" name="Gerade Verbindung 184"/>
          <p:cNvCxnSpPr/>
          <p:nvPr/>
        </p:nvCxnSpPr>
        <p:spPr bwMode="auto">
          <a:xfrm>
            <a:off x="2895600" y="5943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6" name="Gerade Verbindung 185"/>
          <p:cNvCxnSpPr/>
          <p:nvPr/>
        </p:nvCxnSpPr>
        <p:spPr bwMode="auto">
          <a:xfrm>
            <a:off x="3352800" y="6248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7" name="Gerade Verbindung 186"/>
          <p:cNvCxnSpPr/>
          <p:nvPr/>
        </p:nvCxnSpPr>
        <p:spPr bwMode="auto">
          <a:xfrm flipV="1">
            <a:off x="3810000" y="59436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8" name="Gerade Verbindung 187"/>
          <p:cNvCxnSpPr/>
          <p:nvPr/>
        </p:nvCxnSpPr>
        <p:spPr bwMode="auto">
          <a:xfrm>
            <a:off x="3962400" y="5943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9" name="Gerade Verbindung 188"/>
          <p:cNvCxnSpPr/>
          <p:nvPr/>
        </p:nvCxnSpPr>
        <p:spPr bwMode="auto">
          <a:xfrm>
            <a:off x="3810000" y="59436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0" name="Gerade Verbindung 189"/>
          <p:cNvCxnSpPr/>
          <p:nvPr/>
        </p:nvCxnSpPr>
        <p:spPr bwMode="auto">
          <a:xfrm>
            <a:off x="3962400" y="6248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1" name="Gerade Verbindung 190"/>
          <p:cNvCxnSpPr/>
          <p:nvPr/>
        </p:nvCxnSpPr>
        <p:spPr bwMode="auto">
          <a:xfrm flipV="1">
            <a:off x="4419600" y="59436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2" name="Gerade Verbindung 191"/>
          <p:cNvCxnSpPr/>
          <p:nvPr/>
        </p:nvCxnSpPr>
        <p:spPr bwMode="auto">
          <a:xfrm>
            <a:off x="4572000" y="5943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3" name="Gerade Verbindung 192"/>
          <p:cNvCxnSpPr/>
          <p:nvPr/>
        </p:nvCxnSpPr>
        <p:spPr bwMode="auto">
          <a:xfrm>
            <a:off x="4419600" y="59436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" name="Gerade Verbindung 193"/>
          <p:cNvCxnSpPr/>
          <p:nvPr/>
        </p:nvCxnSpPr>
        <p:spPr bwMode="auto">
          <a:xfrm>
            <a:off x="4572000" y="6248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5" name="Gerade Verbindung 194"/>
          <p:cNvCxnSpPr/>
          <p:nvPr/>
        </p:nvCxnSpPr>
        <p:spPr bwMode="auto">
          <a:xfrm flipV="1">
            <a:off x="5029200" y="59436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6" name="Gerade Verbindung 195"/>
          <p:cNvCxnSpPr/>
          <p:nvPr/>
        </p:nvCxnSpPr>
        <p:spPr bwMode="auto">
          <a:xfrm>
            <a:off x="5181600" y="5943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7" name="Gerade Verbindung 196"/>
          <p:cNvCxnSpPr/>
          <p:nvPr/>
        </p:nvCxnSpPr>
        <p:spPr bwMode="auto">
          <a:xfrm>
            <a:off x="5029200" y="59436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8" name="Gerade Verbindung 197"/>
          <p:cNvCxnSpPr/>
          <p:nvPr/>
        </p:nvCxnSpPr>
        <p:spPr bwMode="auto">
          <a:xfrm>
            <a:off x="5181600" y="62484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9" name="Textfeld 198"/>
          <p:cNvSpPr txBox="1"/>
          <p:nvPr/>
        </p:nvSpPr>
        <p:spPr>
          <a:xfrm>
            <a:off x="2696714" y="59436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D2</a:t>
            </a:r>
            <a:endParaRPr lang="de-DE" dirty="0"/>
          </a:p>
        </p:txBody>
      </p:sp>
      <p:sp>
        <p:nvSpPr>
          <p:cNvPr id="164" name="Rechteck 163"/>
          <p:cNvSpPr/>
          <p:nvPr/>
        </p:nvSpPr>
        <p:spPr bwMode="auto">
          <a:xfrm>
            <a:off x="3886200" y="1828800"/>
            <a:ext cx="8382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65" name="Gerade Verbindung mit Pfeil 164"/>
          <p:cNvCxnSpPr>
            <a:endCxn id="14339" idx="0"/>
          </p:cNvCxnSpPr>
          <p:nvPr/>
        </p:nvCxnSpPr>
        <p:spPr bwMode="auto">
          <a:xfrm>
            <a:off x="4724400" y="21336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6" name="Gerade Verbindung 165"/>
          <p:cNvCxnSpPr/>
          <p:nvPr/>
        </p:nvCxnSpPr>
        <p:spPr bwMode="auto">
          <a:xfrm>
            <a:off x="3886200" y="2590800"/>
            <a:ext cx="762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7" name="Gerade Verbindung 166"/>
          <p:cNvCxnSpPr/>
          <p:nvPr/>
        </p:nvCxnSpPr>
        <p:spPr bwMode="auto">
          <a:xfrm flipH="1">
            <a:off x="3886200" y="2667000"/>
            <a:ext cx="762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8" name="Gerade Verbindung 167"/>
          <p:cNvCxnSpPr/>
          <p:nvPr/>
        </p:nvCxnSpPr>
        <p:spPr bwMode="auto">
          <a:xfrm flipH="1">
            <a:off x="3657600" y="2667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0" name="Textfeld 169"/>
          <p:cNvSpPr txBox="1"/>
          <p:nvPr/>
        </p:nvSpPr>
        <p:spPr>
          <a:xfrm>
            <a:off x="4758120" y="1828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A2</a:t>
            </a:r>
            <a:endParaRPr lang="de-DE" dirty="0"/>
          </a:p>
        </p:txBody>
      </p:sp>
      <p:cxnSp>
        <p:nvCxnSpPr>
          <p:cNvPr id="171" name="Gerade Verbindung 170"/>
          <p:cNvCxnSpPr/>
          <p:nvPr/>
        </p:nvCxnSpPr>
        <p:spPr bwMode="auto">
          <a:xfrm>
            <a:off x="2286000" y="5334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2" name="Gerade Verbindung 171"/>
          <p:cNvCxnSpPr/>
          <p:nvPr/>
        </p:nvCxnSpPr>
        <p:spPr bwMode="auto">
          <a:xfrm flipV="1">
            <a:off x="2590800" y="50292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3" name="Gerade Verbindung 172"/>
          <p:cNvCxnSpPr/>
          <p:nvPr/>
        </p:nvCxnSpPr>
        <p:spPr bwMode="auto">
          <a:xfrm>
            <a:off x="2743200" y="5029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5" name="Gerade Verbindung 174"/>
          <p:cNvCxnSpPr/>
          <p:nvPr/>
        </p:nvCxnSpPr>
        <p:spPr bwMode="auto">
          <a:xfrm>
            <a:off x="2590800" y="50292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0" name="Gerade Verbindung 199"/>
          <p:cNvCxnSpPr/>
          <p:nvPr/>
        </p:nvCxnSpPr>
        <p:spPr bwMode="auto">
          <a:xfrm>
            <a:off x="2286000" y="5029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1" name="Gerade Verbindung 200"/>
          <p:cNvCxnSpPr/>
          <p:nvPr/>
        </p:nvCxnSpPr>
        <p:spPr bwMode="auto">
          <a:xfrm>
            <a:off x="2743200" y="5334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2" name="Gerade Verbindung 201"/>
          <p:cNvCxnSpPr/>
          <p:nvPr/>
        </p:nvCxnSpPr>
        <p:spPr bwMode="auto">
          <a:xfrm flipV="1">
            <a:off x="3200400" y="50292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3" name="Gerade Verbindung 202"/>
          <p:cNvCxnSpPr/>
          <p:nvPr/>
        </p:nvCxnSpPr>
        <p:spPr bwMode="auto">
          <a:xfrm>
            <a:off x="3352800" y="5029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4" name="Gerade Verbindung 203"/>
          <p:cNvCxnSpPr/>
          <p:nvPr/>
        </p:nvCxnSpPr>
        <p:spPr bwMode="auto">
          <a:xfrm>
            <a:off x="3200400" y="50292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" name="Gerade Verbindung 204"/>
          <p:cNvCxnSpPr/>
          <p:nvPr/>
        </p:nvCxnSpPr>
        <p:spPr bwMode="auto">
          <a:xfrm>
            <a:off x="3352800" y="5334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6" name="Gerade Verbindung 205"/>
          <p:cNvCxnSpPr/>
          <p:nvPr/>
        </p:nvCxnSpPr>
        <p:spPr bwMode="auto">
          <a:xfrm flipV="1">
            <a:off x="3810000" y="50292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7" name="Gerade Verbindung 206"/>
          <p:cNvCxnSpPr/>
          <p:nvPr/>
        </p:nvCxnSpPr>
        <p:spPr bwMode="auto">
          <a:xfrm>
            <a:off x="3962400" y="5029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8" name="Gerade Verbindung 207"/>
          <p:cNvCxnSpPr/>
          <p:nvPr/>
        </p:nvCxnSpPr>
        <p:spPr bwMode="auto">
          <a:xfrm>
            <a:off x="3810000" y="50292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9" name="Gerade Verbindung 208"/>
          <p:cNvCxnSpPr/>
          <p:nvPr/>
        </p:nvCxnSpPr>
        <p:spPr bwMode="auto">
          <a:xfrm>
            <a:off x="3962400" y="5334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0" name="Gerade Verbindung 209"/>
          <p:cNvCxnSpPr/>
          <p:nvPr/>
        </p:nvCxnSpPr>
        <p:spPr bwMode="auto">
          <a:xfrm flipV="1">
            <a:off x="4419600" y="50292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1" name="Gerade Verbindung 210"/>
          <p:cNvCxnSpPr/>
          <p:nvPr/>
        </p:nvCxnSpPr>
        <p:spPr bwMode="auto">
          <a:xfrm>
            <a:off x="4572000" y="50292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2" name="Gerade Verbindung 211"/>
          <p:cNvCxnSpPr/>
          <p:nvPr/>
        </p:nvCxnSpPr>
        <p:spPr bwMode="auto">
          <a:xfrm>
            <a:off x="4419600" y="50292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3" name="Gerade Verbindung 212"/>
          <p:cNvCxnSpPr/>
          <p:nvPr/>
        </p:nvCxnSpPr>
        <p:spPr bwMode="auto">
          <a:xfrm>
            <a:off x="4572000" y="53340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4" name="Textfeld 213"/>
          <p:cNvSpPr txBox="1"/>
          <p:nvPr/>
        </p:nvSpPr>
        <p:spPr>
          <a:xfrm>
            <a:off x="2091121" y="50292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A2</a:t>
            </a:r>
            <a:endParaRPr lang="de-DE" dirty="0"/>
          </a:p>
        </p:txBody>
      </p:sp>
      <p:grpSp>
        <p:nvGrpSpPr>
          <p:cNvPr id="215" name="Gruppieren 214"/>
          <p:cNvGrpSpPr/>
          <p:nvPr/>
        </p:nvGrpSpPr>
        <p:grpSpPr>
          <a:xfrm flipV="1">
            <a:off x="1371600" y="3657600"/>
            <a:ext cx="4876800" cy="304800"/>
            <a:chOff x="1371600" y="3657600"/>
            <a:chExt cx="4876800" cy="304800"/>
          </a:xfrm>
        </p:grpSpPr>
        <p:cxnSp>
          <p:nvCxnSpPr>
            <p:cNvPr id="216" name="Gerade Verbindung 215"/>
            <p:cNvCxnSpPr/>
            <p:nvPr/>
          </p:nvCxnSpPr>
          <p:spPr bwMode="auto">
            <a:xfrm>
              <a:off x="1371600" y="3962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7" name="Gerade Verbindung 216"/>
            <p:cNvCxnSpPr/>
            <p:nvPr/>
          </p:nvCxnSpPr>
          <p:spPr bwMode="auto">
            <a:xfrm flipV="1">
              <a:off x="16764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8" name="Gerade Verbindung 217"/>
            <p:cNvCxnSpPr/>
            <p:nvPr/>
          </p:nvCxnSpPr>
          <p:spPr bwMode="auto">
            <a:xfrm>
              <a:off x="1676400" y="3657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9" name="Gerade Verbindung 218"/>
            <p:cNvCxnSpPr/>
            <p:nvPr/>
          </p:nvCxnSpPr>
          <p:spPr bwMode="auto">
            <a:xfrm flipV="1">
              <a:off x="19812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0" name="Gerade Verbindung 219"/>
            <p:cNvCxnSpPr/>
            <p:nvPr/>
          </p:nvCxnSpPr>
          <p:spPr bwMode="auto">
            <a:xfrm>
              <a:off x="1981200" y="3962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1" name="Gerade Verbindung 220"/>
            <p:cNvCxnSpPr/>
            <p:nvPr/>
          </p:nvCxnSpPr>
          <p:spPr bwMode="auto">
            <a:xfrm flipV="1">
              <a:off x="22860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2" name="Gerade Verbindung 221"/>
            <p:cNvCxnSpPr/>
            <p:nvPr/>
          </p:nvCxnSpPr>
          <p:spPr bwMode="auto">
            <a:xfrm>
              <a:off x="2286000" y="3657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3" name="Gerade Verbindung 222"/>
            <p:cNvCxnSpPr/>
            <p:nvPr/>
          </p:nvCxnSpPr>
          <p:spPr bwMode="auto">
            <a:xfrm flipV="1">
              <a:off x="25908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4" name="Gerade Verbindung 223"/>
            <p:cNvCxnSpPr/>
            <p:nvPr/>
          </p:nvCxnSpPr>
          <p:spPr bwMode="auto">
            <a:xfrm>
              <a:off x="2590800" y="3962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5" name="Gerade Verbindung 224"/>
            <p:cNvCxnSpPr/>
            <p:nvPr/>
          </p:nvCxnSpPr>
          <p:spPr bwMode="auto">
            <a:xfrm flipV="1">
              <a:off x="28956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6" name="Gerade Verbindung 225"/>
            <p:cNvCxnSpPr/>
            <p:nvPr/>
          </p:nvCxnSpPr>
          <p:spPr bwMode="auto">
            <a:xfrm>
              <a:off x="2895600" y="3657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7" name="Gerade Verbindung 226"/>
            <p:cNvCxnSpPr/>
            <p:nvPr/>
          </p:nvCxnSpPr>
          <p:spPr bwMode="auto">
            <a:xfrm flipV="1">
              <a:off x="32004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8" name="Gerade Verbindung 227"/>
            <p:cNvCxnSpPr/>
            <p:nvPr/>
          </p:nvCxnSpPr>
          <p:spPr bwMode="auto">
            <a:xfrm>
              <a:off x="3200400" y="3962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9" name="Gerade Verbindung 228"/>
            <p:cNvCxnSpPr/>
            <p:nvPr/>
          </p:nvCxnSpPr>
          <p:spPr bwMode="auto">
            <a:xfrm flipV="1">
              <a:off x="35052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0" name="Gerade Verbindung 229"/>
            <p:cNvCxnSpPr/>
            <p:nvPr/>
          </p:nvCxnSpPr>
          <p:spPr bwMode="auto">
            <a:xfrm>
              <a:off x="3505200" y="3657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1" name="Gerade Verbindung 230"/>
            <p:cNvCxnSpPr/>
            <p:nvPr/>
          </p:nvCxnSpPr>
          <p:spPr bwMode="auto">
            <a:xfrm flipV="1">
              <a:off x="38100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2" name="Gerade Verbindung 231"/>
            <p:cNvCxnSpPr/>
            <p:nvPr/>
          </p:nvCxnSpPr>
          <p:spPr bwMode="auto">
            <a:xfrm>
              <a:off x="3810000" y="3962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3" name="Gerade Verbindung 232"/>
            <p:cNvCxnSpPr/>
            <p:nvPr/>
          </p:nvCxnSpPr>
          <p:spPr bwMode="auto">
            <a:xfrm flipV="1">
              <a:off x="41148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4" name="Gerade Verbindung 233"/>
            <p:cNvCxnSpPr/>
            <p:nvPr/>
          </p:nvCxnSpPr>
          <p:spPr bwMode="auto">
            <a:xfrm>
              <a:off x="4114800" y="3657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5" name="Gerade Verbindung 234"/>
            <p:cNvCxnSpPr/>
            <p:nvPr/>
          </p:nvCxnSpPr>
          <p:spPr bwMode="auto">
            <a:xfrm flipV="1">
              <a:off x="44196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6" name="Gerade Verbindung 235"/>
            <p:cNvCxnSpPr/>
            <p:nvPr/>
          </p:nvCxnSpPr>
          <p:spPr bwMode="auto">
            <a:xfrm>
              <a:off x="4419600" y="3962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7" name="Gerade Verbindung 236"/>
            <p:cNvCxnSpPr/>
            <p:nvPr/>
          </p:nvCxnSpPr>
          <p:spPr bwMode="auto">
            <a:xfrm flipV="1">
              <a:off x="47244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8" name="Gerade Verbindung 237"/>
            <p:cNvCxnSpPr/>
            <p:nvPr/>
          </p:nvCxnSpPr>
          <p:spPr bwMode="auto">
            <a:xfrm>
              <a:off x="4724400" y="3657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9" name="Gerade Verbindung 238"/>
            <p:cNvCxnSpPr/>
            <p:nvPr/>
          </p:nvCxnSpPr>
          <p:spPr bwMode="auto">
            <a:xfrm flipV="1">
              <a:off x="50292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0" name="Gerade Verbindung 239"/>
            <p:cNvCxnSpPr/>
            <p:nvPr/>
          </p:nvCxnSpPr>
          <p:spPr bwMode="auto">
            <a:xfrm>
              <a:off x="5029200" y="3962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1" name="Gerade Verbindung 240"/>
            <p:cNvCxnSpPr/>
            <p:nvPr/>
          </p:nvCxnSpPr>
          <p:spPr bwMode="auto">
            <a:xfrm flipV="1">
              <a:off x="53340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2" name="Gerade Verbindung 241"/>
            <p:cNvCxnSpPr/>
            <p:nvPr/>
          </p:nvCxnSpPr>
          <p:spPr bwMode="auto">
            <a:xfrm>
              <a:off x="5334000" y="3657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3" name="Gerade Verbindung 242"/>
            <p:cNvCxnSpPr/>
            <p:nvPr/>
          </p:nvCxnSpPr>
          <p:spPr bwMode="auto">
            <a:xfrm flipV="1">
              <a:off x="56388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4" name="Gerade Verbindung 243"/>
            <p:cNvCxnSpPr/>
            <p:nvPr/>
          </p:nvCxnSpPr>
          <p:spPr bwMode="auto">
            <a:xfrm>
              <a:off x="5638800" y="3962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5" name="Gerade Verbindung 244"/>
            <p:cNvCxnSpPr/>
            <p:nvPr/>
          </p:nvCxnSpPr>
          <p:spPr bwMode="auto">
            <a:xfrm flipV="1">
              <a:off x="59436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6" name="Gerade Verbindung 245"/>
            <p:cNvCxnSpPr/>
            <p:nvPr/>
          </p:nvCxnSpPr>
          <p:spPr bwMode="auto">
            <a:xfrm>
              <a:off x="5943600" y="3657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7" name="Gerade Verbindung 246"/>
            <p:cNvCxnSpPr/>
            <p:nvPr/>
          </p:nvCxnSpPr>
          <p:spPr bwMode="auto">
            <a:xfrm flipV="1">
              <a:off x="62484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248" name="Gerade Verbindung mit Pfeil 247"/>
          <p:cNvCxnSpPr/>
          <p:nvPr/>
        </p:nvCxnSpPr>
        <p:spPr bwMode="auto">
          <a:xfrm>
            <a:off x="3200400" y="3962400"/>
            <a:ext cx="0" cy="1066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9" name="Gerade Verbindung 248"/>
          <p:cNvCxnSpPr/>
          <p:nvPr/>
        </p:nvCxnSpPr>
        <p:spPr bwMode="auto">
          <a:xfrm>
            <a:off x="1981200" y="4114800"/>
            <a:ext cx="0" cy="2514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0" name="Gerade Verbindung mit Pfeil 249"/>
          <p:cNvCxnSpPr/>
          <p:nvPr/>
        </p:nvCxnSpPr>
        <p:spPr bwMode="auto">
          <a:xfrm>
            <a:off x="1981200" y="6553200"/>
            <a:ext cx="1371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1" name="Gerade Verbindung 250"/>
          <p:cNvCxnSpPr/>
          <p:nvPr/>
        </p:nvCxnSpPr>
        <p:spPr bwMode="auto">
          <a:xfrm>
            <a:off x="3352800" y="58674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2" name="Textfeld 251"/>
          <p:cNvSpPr txBox="1"/>
          <p:nvPr/>
        </p:nvSpPr>
        <p:spPr>
          <a:xfrm>
            <a:off x="2133600" y="6324600"/>
            <a:ext cx="5757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Delay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57766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b="1" dirty="0" smtClean="0"/>
              <a:t>Zähler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35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031945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Linear Feedback </a:t>
            </a:r>
            <a:r>
              <a:rPr lang="de-DE" b="1" dirty="0" err="1"/>
              <a:t>Shift</a:t>
            </a:r>
            <a:r>
              <a:rPr lang="de-DE" b="1" dirty="0"/>
              <a:t> Register (LFSR)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Sehr </a:t>
            </a:r>
            <a:r>
              <a:rPr lang="de-DE" b="1" dirty="0"/>
              <a:t>einfach aufgebaute Zähler </a:t>
            </a:r>
            <a:r>
              <a:rPr lang="de-DE" dirty="0"/>
              <a:t>werden durch </a:t>
            </a:r>
            <a:r>
              <a:rPr lang="de-DE" b="1" dirty="0"/>
              <a:t>Linear Feedback </a:t>
            </a:r>
            <a:r>
              <a:rPr lang="de-DE" b="1" dirty="0" err="1"/>
              <a:t>Shift</a:t>
            </a:r>
            <a:r>
              <a:rPr lang="de-DE" b="1" dirty="0"/>
              <a:t> Register (LFSR) </a:t>
            </a:r>
            <a:r>
              <a:rPr lang="de-DE" dirty="0"/>
              <a:t>erzeugt</a:t>
            </a:r>
          </a:p>
          <a:p>
            <a:r>
              <a:rPr lang="de-DE" dirty="0" smtClean="0"/>
              <a:t>Das </a:t>
            </a:r>
            <a:r>
              <a:rPr lang="de-DE" dirty="0"/>
              <a:t>Zurücksetzen in einen Anfangszustand kann durch </a:t>
            </a:r>
            <a:r>
              <a:rPr lang="de-DE" dirty="0" err="1"/>
              <a:t>sync</a:t>
            </a:r>
            <a:r>
              <a:rPr lang="de-DE" dirty="0"/>
              <a:t>/</a:t>
            </a:r>
            <a:r>
              <a:rPr lang="de-DE" dirty="0" err="1"/>
              <a:t>async</a:t>
            </a:r>
            <a:r>
              <a:rPr lang="de-DE" dirty="0"/>
              <a:t>. </a:t>
            </a:r>
            <a:r>
              <a:rPr lang="de-DE" dirty="0" err="1"/>
              <a:t>Reset</a:t>
            </a:r>
            <a:r>
              <a:rPr lang="de-DE" dirty="0"/>
              <a:t> der FFs erfolgen</a:t>
            </a:r>
          </a:p>
          <a:p>
            <a:r>
              <a:rPr lang="de-DE" dirty="0" smtClean="0"/>
              <a:t>Beim </a:t>
            </a:r>
            <a:r>
              <a:rPr lang="de-DE" dirty="0"/>
              <a:t>‚Johnson Zähler‘ wird der Ausgang über einen Inverter zum Eingang rückgekoppelt.</a:t>
            </a:r>
          </a:p>
          <a:p>
            <a:r>
              <a:rPr lang="de-DE" dirty="0" smtClean="0"/>
              <a:t>Der </a:t>
            </a:r>
            <a:r>
              <a:rPr lang="de-DE" dirty="0"/>
              <a:t>Zähler hat dadurch 2N Zustände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36</a:t>
            </a:fld>
            <a:endParaRPr lang="de-DE" altLang="de-DE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3048000"/>
            <a:ext cx="7058025" cy="177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1051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Johnson Zähler: Sprungdiagramm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Bei </a:t>
            </a:r>
            <a:r>
              <a:rPr lang="de-DE" dirty="0"/>
              <a:t>N=3 gibt es </a:t>
            </a:r>
            <a:r>
              <a:rPr lang="de-DE" dirty="0" smtClean="0"/>
              <a:t>2^3 </a:t>
            </a:r>
            <a:r>
              <a:rPr lang="de-DE" dirty="0"/>
              <a:t>= 8 mögliche Zustände.</a:t>
            </a:r>
          </a:p>
          <a:p>
            <a:r>
              <a:rPr lang="de-DE" dirty="0" smtClean="0"/>
              <a:t>6 </a:t>
            </a:r>
            <a:r>
              <a:rPr lang="de-DE" dirty="0"/>
              <a:t>davon werden vom Johnson Zähler </a:t>
            </a:r>
            <a:r>
              <a:rPr lang="de-DE" dirty="0" smtClean="0"/>
              <a:t>durchlaufen:</a:t>
            </a:r>
          </a:p>
          <a:p>
            <a:r>
              <a:rPr lang="de-DE" dirty="0" smtClean="0"/>
              <a:t>Die </a:t>
            </a:r>
            <a:r>
              <a:rPr lang="de-DE" dirty="0"/>
              <a:t>verbleibenden beiden Zustände bilden </a:t>
            </a:r>
            <a:r>
              <a:rPr lang="de-DE" dirty="0" smtClean="0"/>
              <a:t>einen eigenen </a:t>
            </a:r>
            <a:r>
              <a:rPr lang="de-DE" dirty="0"/>
              <a:t>Zyklus.</a:t>
            </a:r>
          </a:p>
          <a:p>
            <a:r>
              <a:rPr lang="de-DE" dirty="0" smtClean="0"/>
              <a:t>Man </a:t>
            </a:r>
            <a:r>
              <a:rPr lang="de-DE" dirty="0"/>
              <a:t>muss mit einem </a:t>
            </a:r>
            <a:r>
              <a:rPr lang="de-DE" dirty="0" err="1"/>
              <a:t>Reset</a:t>
            </a:r>
            <a:r>
              <a:rPr lang="de-DE" dirty="0"/>
              <a:t> vermeiden hier zu starten!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37</a:t>
            </a:fld>
            <a:endParaRPr lang="de-DE" altLang="de-DE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867025"/>
            <a:ext cx="2524125" cy="345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3370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Zähler aus Schieberegistern: PRBS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Durch </a:t>
            </a:r>
            <a:r>
              <a:rPr lang="de-DE" dirty="0"/>
              <a:t>Rückkopplung des Ausgangs und eines (oder mehrerer) geeigneten Abgriffs (‚</a:t>
            </a:r>
            <a:r>
              <a:rPr lang="de-DE" dirty="0" err="1"/>
              <a:t>tap</a:t>
            </a:r>
            <a:r>
              <a:rPr lang="de-DE" dirty="0"/>
              <a:t>‘) kann bei </a:t>
            </a:r>
            <a:r>
              <a:rPr lang="de-DE" dirty="0" smtClean="0"/>
              <a:t>N Flipflops </a:t>
            </a:r>
            <a:r>
              <a:rPr lang="de-DE" dirty="0"/>
              <a:t>eine Bitsequenz mit der Periode 2N-1 entstehen (‚</a:t>
            </a:r>
            <a:r>
              <a:rPr lang="de-DE" dirty="0" err="1"/>
              <a:t>maximum</a:t>
            </a:r>
            <a:r>
              <a:rPr lang="de-DE" dirty="0"/>
              <a:t> </a:t>
            </a:r>
            <a:r>
              <a:rPr lang="de-DE" dirty="0" err="1"/>
              <a:t>length</a:t>
            </a:r>
            <a:r>
              <a:rPr lang="de-DE" dirty="0"/>
              <a:t>‘)</a:t>
            </a:r>
          </a:p>
          <a:p>
            <a:r>
              <a:rPr lang="de-DE" dirty="0" smtClean="0"/>
              <a:t>Die </a:t>
            </a:r>
            <a:r>
              <a:rPr lang="de-DE" dirty="0"/>
              <a:t>Bitsequenz hat keine erkennbare Struktur und wird daher als Pseudo-Random-Bit-</a:t>
            </a:r>
            <a:r>
              <a:rPr lang="de-DE" dirty="0" err="1"/>
              <a:t>Sequence</a:t>
            </a:r>
            <a:r>
              <a:rPr lang="de-DE" dirty="0"/>
              <a:t> (</a:t>
            </a:r>
            <a:r>
              <a:rPr lang="de-DE" dirty="0" smtClean="0"/>
              <a:t>PRBS) bezeichnet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38</a:t>
            </a:fld>
            <a:endParaRPr lang="de-DE" altLang="de-DE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350" y="2724150"/>
            <a:ext cx="7353300" cy="154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6705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PRBS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Einige Eigenschaften:</a:t>
            </a:r>
          </a:p>
          <a:p>
            <a:r>
              <a:rPr lang="de-DE" dirty="0" smtClean="0"/>
              <a:t>In </a:t>
            </a:r>
            <a:r>
              <a:rPr lang="de-DE" dirty="0"/>
              <a:t>der gesamten Sequenz kommt nur genau eine Eins weniger vor als Nullen</a:t>
            </a:r>
          </a:p>
          <a:p>
            <a:r>
              <a:rPr lang="de-DE" dirty="0" smtClean="0"/>
              <a:t>Die </a:t>
            </a:r>
            <a:r>
              <a:rPr lang="de-DE" dirty="0"/>
              <a:t>Hälfte aller zusammenhängenden Einser-Blöcke ist einen Takt </a:t>
            </a:r>
            <a:r>
              <a:rPr lang="de-DE" dirty="0" smtClean="0"/>
              <a:t>lang, ein </a:t>
            </a:r>
            <a:r>
              <a:rPr lang="de-DE" dirty="0"/>
              <a:t>Viertel ist zwei Takte lang, etc. (bis auf maximale Sequenzen von Einsen).</a:t>
            </a:r>
          </a:p>
          <a:p>
            <a:r>
              <a:rPr lang="de-DE" dirty="0"/>
              <a:t>Gleiches gilt für die </a:t>
            </a:r>
            <a:r>
              <a:rPr lang="de-DE" dirty="0" smtClean="0"/>
              <a:t>Nullen.</a:t>
            </a:r>
          </a:p>
          <a:p>
            <a:r>
              <a:rPr lang="de-DE" dirty="0" smtClean="0"/>
              <a:t>Rückrechnen </a:t>
            </a:r>
            <a:r>
              <a:rPr lang="de-DE" dirty="0"/>
              <a:t>vom Bitmuster auf die Anzahl Takte ist sehr </a:t>
            </a:r>
            <a:r>
              <a:rPr lang="de-DE" dirty="0" smtClean="0"/>
              <a:t>rechenaufwändig</a:t>
            </a:r>
          </a:p>
          <a:p>
            <a:r>
              <a:rPr lang="de-DE" dirty="0" smtClean="0"/>
              <a:t>Beispiel:</a:t>
            </a:r>
          </a:p>
          <a:p>
            <a:r>
              <a:rPr lang="de-DE" dirty="0" smtClean="0">
                <a:solidFill>
                  <a:srgbClr val="FF0000"/>
                </a:solidFill>
              </a:rPr>
              <a:t>Out: 000000</a:t>
            </a:r>
            <a:r>
              <a:rPr lang="de-DE" dirty="0" smtClean="0"/>
              <a:t>111110111100111010110000101110001101101001000100110010101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39</a:t>
            </a:fld>
            <a:endParaRPr lang="de-DE" altLang="de-DE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267200"/>
            <a:ext cx="2409825" cy="193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92157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822450"/>
          </a:xfrm>
        </p:spPr>
        <p:txBody>
          <a:bodyPr/>
          <a:lstStyle/>
          <a:p>
            <a:r>
              <a:rPr lang="de-DE" dirty="0"/>
              <a:t>Die Addition erfolgt stellenweise wie bei Dezimalzahlen mit einem </a:t>
            </a:r>
            <a:r>
              <a:rPr lang="de-DE" b="1" dirty="0"/>
              <a:t>Übertrag (carry</a:t>
            </a:r>
            <a:r>
              <a:rPr lang="de-DE" b="1" dirty="0" smtClean="0"/>
              <a:t>)</a:t>
            </a:r>
            <a:r>
              <a:rPr lang="de-DE" dirty="0" smtClean="0"/>
              <a:t>:</a:t>
            </a:r>
          </a:p>
          <a:p>
            <a:r>
              <a:rPr lang="de-DE" dirty="0"/>
              <a:t>In jeder Stufe werden also aus den </a:t>
            </a:r>
            <a:r>
              <a:rPr lang="de-DE" b="1" dirty="0"/>
              <a:t>3 Eingängen </a:t>
            </a:r>
            <a:r>
              <a:rPr lang="de-DE" dirty="0" err="1"/>
              <a:t>a,b,cin</a:t>
            </a:r>
            <a:r>
              <a:rPr lang="de-DE" dirty="0"/>
              <a:t> die </a:t>
            </a:r>
            <a:r>
              <a:rPr lang="de-DE" b="1" dirty="0"/>
              <a:t>Ausgänge </a:t>
            </a:r>
            <a:r>
              <a:rPr lang="de-DE" dirty="0" err="1"/>
              <a:t>sum</a:t>
            </a:r>
            <a:r>
              <a:rPr lang="de-DE" dirty="0"/>
              <a:t> und </a:t>
            </a:r>
            <a:r>
              <a:rPr lang="de-DE" dirty="0" err="1"/>
              <a:t>cout</a:t>
            </a:r>
            <a:r>
              <a:rPr lang="de-DE" dirty="0"/>
              <a:t> erzeugt</a:t>
            </a:r>
            <a:r>
              <a:rPr lang="de-DE" dirty="0" smtClean="0"/>
              <a:t>.</a:t>
            </a:r>
          </a:p>
          <a:p>
            <a:r>
              <a:rPr lang="de-DE" dirty="0"/>
              <a:t>Man nennt diesen wichtigen Schaltungsblock den </a:t>
            </a:r>
            <a:r>
              <a:rPr lang="de-DE" b="1" dirty="0" err="1"/>
              <a:t>Volladdierer</a:t>
            </a:r>
            <a:r>
              <a:rPr lang="de-DE" b="1" dirty="0"/>
              <a:t> </a:t>
            </a:r>
            <a:r>
              <a:rPr lang="de-DE" dirty="0"/>
              <a:t>(</a:t>
            </a:r>
            <a:r>
              <a:rPr lang="de-DE" dirty="0" err="1"/>
              <a:t>full</a:t>
            </a:r>
            <a:r>
              <a:rPr lang="de-DE" dirty="0"/>
              <a:t> </a:t>
            </a:r>
            <a:r>
              <a:rPr lang="de-DE" dirty="0" err="1"/>
              <a:t>adder</a:t>
            </a:r>
            <a:r>
              <a:rPr lang="de-DE" dirty="0"/>
              <a:t>, FA):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</a:t>
            </a:fld>
            <a:endParaRPr lang="de-DE" altLang="de-DE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8725" y="3333750"/>
            <a:ext cx="6686550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35955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PRBS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 Bei N=3 gibt es </a:t>
            </a:r>
            <a:r>
              <a:rPr lang="de-DE" dirty="0" smtClean="0"/>
              <a:t>2^3 </a:t>
            </a:r>
            <a:r>
              <a:rPr lang="de-DE" dirty="0"/>
              <a:t>= 8 mögliche Zustände.</a:t>
            </a:r>
          </a:p>
          <a:p>
            <a:r>
              <a:rPr lang="de-DE" dirty="0"/>
              <a:t> 7 davon werden durchlaufen</a:t>
            </a:r>
          </a:p>
          <a:p>
            <a:r>
              <a:rPr lang="de-DE" dirty="0"/>
              <a:t> Zustand 111 ist (bei XOR </a:t>
            </a:r>
            <a:r>
              <a:rPr lang="de-DE" dirty="0" err="1" smtClean="0"/>
              <a:t>feedback</a:t>
            </a:r>
            <a:r>
              <a:rPr lang="de-DE" dirty="0" smtClean="0"/>
              <a:t>) immer </a:t>
            </a:r>
            <a:r>
              <a:rPr lang="de-DE" dirty="0"/>
              <a:t>stabil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40</a:t>
            </a:fld>
            <a:endParaRPr lang="de-DE" altLang="de-DE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305050"/>
            <a:ext cx="2105025" cy="371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93699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Asynchrone Binärzähler (Ripple Counter)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Rückkopplung </a:t>
            </a:r>
            <a:r>
              <a:rPr lang="de-DE" dirty="0"/>
              <a:t>von !Q auf D erzeugt '</a:t>
            </a:r>
            <a:r>
              <a:rPr lang="de-DE" dirty="0" err="1"/>
              <a:t>Toggle</a:t>
            </a:r>
            <a:r>
              <a:rPr lang="de-DE" dirty="0"/>
              <a:t>-FFs', die bei jedem Takt den Zustand ändern (</a:t>
            </a:r>
            <a:r>
              <a:rPr lang="de-DE" dirty="0" smtClean="0"/>
              <a:t>0-&gt;1-&gt;0-&gt;...)</a:t>
            </a:r>
            <a:endParaRPr lang="de-DE" dirty="0"/>
          </a:p>
          <a:p>
            <a:r>
              <a:rPr lang="de-DE" dirty="0" smtClean="0"/>
              <a:t>Der </a:t>
            </a:r>
            <a:r>
              <a:rPr lang="de-DE" dirty="0"/>
              <a:t>Q-Ausgang eines Bits steuert das nächste Bit an (hier Rückwärtszähler</a:t>
            </a:r>
            <a:r>
              <a:rPr lang="de-DE" dirty="0" smtClean="0"/>
              <a:t>):</a:t>
            </a:r>
          </a:p>
          <a:p>
            <a:r>
              <a:rPr lang="de-DE" dirty="0" smtClean="0"/>
              <a:t>Wegen </a:t>
            </a:r>
            <a:r>
              <a:rPr lang="de-DE" dirty="0"/>
              <a:t>der Verzögerung der einzelnen Stufen sind die Flanken </a:t>
            </a:r>
            <a:r>
              <a:rPr lang="de-DE" b="1" dirty="0"/>
              <a:t>nicht gleichzeitig </a:t>
            </a:r>
            <a:r>
              <a:rPr lang="de-DE" dirty="0"/>
              <a:t>(daher </a:t>
            </a:r>
            <a:r>
              <a:rPr lang="de-DE" dirty="0" err="1"/>
              <a:t>async</a:t>
            </a:r>
            <a:r>
              <a:rPr lang="de-DE" dirty="0"/>
              <a:t>. Zähler)</a:t>
            </a:r>
          </a:p>
          <a:p>
            <a:r>
              <a:rPr lang="de-DE" dirty="0" smtClean="0"/>
              <a:t>Sollte </a:t>
            </a:r>
            <a:r>
              <a:rPr lang="de-DE" dirty="0"/>
              <a:t>daher normalerweise vermieden </a:t>
            </a:r>
            <a:r>
              <a:rPr lang="de-DE" dirty="0" smtClean="0"/>
              <a:t>werden. Anwendung</a:t>
            </a:r>
            <a:r>
              <a:rPr lang="de-DE" dirty="0"/>
              <a:t>: Frequenzteiler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41</a:t>
            </a:fld>
            <a:endParaRPr lang="de-DE" altLang="de-DE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2125" y="2895600"/>
            <a:ext cx="5619750" cy="355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0601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Synchrone Binärzähler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Alle FFs werden gleichzeitig getaktet</a:t>
            </a:r>
          </a:p>
          <a:p>
            <a:r>
              <a:rPr lang="de-DE" dirty="0" smtClean="0"/>
              <a:t>Die </a:t>
            </a:r>
            <a:r>
              <a:rPr lang="de-DE" dirty="0"/>
              <a:t>Eingänge werden so beschaltet, </a:t>
            </a:r>
            <a:r>
              <a:rPr lang="de-DE" dirty="0" err="1"/>
              <a:t>daß</a:t>
            </a:r>
            <a:r>
              <a:rPr lang="de-DE" dirty="0"/>
              <a:t> sich (z.B.) aufsteigend Binärzahlen ergeben</a:t>
            </a:r>
          </a:p>
          <a:p>
            <a:r>
              <a:rPr lang="de-DE" dirty="0" smtClean="0"/>
              <a:t>Implementierung </a:t>
            </a:r>
            <a:r>
              <a:rPr lang="de-DE" dirty="0"/>
              <a:t>mit </a:t>
            </a:r>
            <a:r>
              <a:rPr lang="de-DE" dirty="0" err="1"/>
              <a:t>Halbaddierern</a:t>
            </a:r>
            <a:r>
              <a:rPr lang="de-DE" dirty="0"/>
              <a:t> (mit </a:t>
            </a:r>
            <a:r>
              <a:rPr lang="de-DE" dirty="0" err="1"/>
              <a:t>enable</a:t>
            </a:r>
            <a:r>
              <a:rPr lang="de-DE" dirty="0"/>
              <a:t> und </a:t>
            </a:r>
            <a:r>
              <a:rPr lang="de-DE" dirty="0" err="1"/>
              <a:t>reset</a:t>
            </a:r>
            <a:r>
              <a:rPr lang="de-DE" dirty="0" smtClean="0"/>
              <a:t>)</a:t>
            </a:r>
          </a:p>
          <a:p>
            <a:r>
              <a:rPr lang="de-DE" dirty="0"/>
              <a:t>Max. Taktfrequenz ist durch die Laufzeit des 'ripple' Carry begrenzt</a:t>
            </a:r>
            <a:r>
              <a:rPr lang="de-DE" dirty="0" smtClean="0"/>
              <a:t>.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42</a:t>
            </a:fld>
            <a:endParaRPr lang="de-DE" altLang="de-DE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013" y="2743200"/>
            <a:ext cx="7419975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7998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Kürzere synchrone Binärzähler (z.B. BCD Zähler)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Gibt man das (synchrone) </a:t>
            </a:r>
            <a:r>
              <a:rPr lang="de-DE" dirty="0" err="1"/>
              <a:t>Reset</a:t>
            </a:r>
            <a:r>
              <a:rPr lang="de-DE" dirty="0"/>
              <a:t>-Signal bei einem bestimmten Zählerstand, so wird die Periode verkürzt</a:t>
            </a:r>
            <a:r>
              <a:rPr lang="de-DE" dirty="0" smtClean="0"/>
              <a:t>.</a:t>
            </a:r>
          </a:p>
          <a:p>
            <a:r>
              <a:rPr lang="de-DE" dirty="0"/>
              <a:t>Anwendung: BCD Zähler (Periode 10). 'is9 × en' gibt nächste Stufe frei.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43</a:t>
            </a:fld>
            <a:endParaRPr lang="de-DE" altLang="de-DE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963" y="2257425"/>
            <a:ext cx="7458075" cy="414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8812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Schnellere Zähler / </a:t>
            </a:r>
            <a:r>
              <a:rPr lang="de-DE" b="1" dirty="0" err="1"/>
              <a:t>Addierer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Bei sehr großen Wortbreiten N muss das Carry-Signal sehr lange durch den </a:t>
            </a:r>
            <a:r>
              <a:rPr lang="de-DE" dirty="0" err="1"/>
              <a:t>Halbaddierer</a:t>
            </a:r>
            <a:r>
              <a:rPr lang="de-DE" dirty="0"/>
              <a:t> rippeln (</a:t>
            </a:r>
            <a:r>
              <a:rPr lang="de-DE" dirty="0" smtClean="0"/>
              <a:t>N Stufen</a:t>
            </a:r>
            <a:r>
              <a:rPr lang="de-DE" dirty="0"/>
              <a:t>) und die Schaltung wird langsam.</a:t>
            </a:r>
          </a:p>
          <a:p>
            <a:r>
              <a:rPr lang="de-DE" dirty="0"/>
              <a:t> Es gibt viele Tricks, um das zu beschleunigen, z.B. den Carry-Select </a:t>
            </a:r>
            <a:r>
              <a:rPr lang="de-DE" dirty="0" err="1" smtClean="0"/>
              <a:t>Addierer</a:t>
            </a:r>
            <a:endParaRPr lang="de-DE" dirty="0"/>
          </a:p>
          <a:p>
            <a:pPr lvl="1"/>
            <a:r>
              <a:rPr lang="de-DE" dirty="0"/>
              <a:t>Berechne für Gruppen von Bits das COUT unter den ZWEI Annahmen CIN = 0 oder CIN =1. Das benötigt ZWEI </a:t>
            </a:r>
            <a:r>
              <a:rPr lang="de-DE" dirty="0" err="1"/>
              <a:t>Addierer</a:t>
            </a:r>
            <a:r>
              <a:rPr lang="de-DE" dirty="0"/>
              <a:t>.</a:t>
            </a:r>
          </a:p>
          <a:p>
            <a:pPr lvl="1"/>
            <a:r>
              <a:rPr lang="de-DE" dirty="0" smtClean="0"/>
              <a:t>Das </a:t>
            </a:r>
            <a:r>
              <a:rPr lang="de-DE" dirty="0"/>
              <a:t>COUT (X) der vorangehenden Gruppe wählt dann aus, welches Ergebnis benutzt wird</a:t>
            </a:r>
          </a:p>
          <a:p>
            <a:pPr lvl="1"/>
            <a:r>
              <a:rPr lang="de-DE" dirty="0" smtClean="0"/>
              <a:t>Im </a:t>
            </a:r>
            <a:r>
              <a:rPr lang="de-DE" dirty="0"/>
              <a:t>Fall von zwei Gruppen a N/2 reduziert sich der Delay auf etwa N/2+1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44</a:t>
            </a:fld>
            <a:endParaRPr lang="de-DE" altLang="de-DE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788" y="3429000"/>
            <a:ext cx="7210425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61953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Gray Zähler: Implementierung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b="1" dirty="0"/>
              <a:t>Gray Zähler </a:t>
            </a:r>
            <a:endParaRPr lang="de-DE" b="1" dirty="0" smtClean="0"/>
          </a:p>
          <a:p>
            <a:r>
              <a:rPr lang="de-DE" dirty="0" smtClean="0"/>
              <a:t>Betrachten wir </a:t>
            </a:r>
            <a:r>
              <a:rPr lang="de-DE" dirty="0"/>
              <a:t>z.B. einen linearen Maßstab zur Positionsmessung mit binärer Kodierung und </a:t>
            </a:r>
            <a:r>
              <a:rPr lang="de-DE" dirty="0" err="1"/>
              <a:t>Photosensor</a:t>
            </a:r>
            <a:r>
              <a:rPr lang="de-DE" dirty="0"/>
              <a:t>: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45</a:t>
            </a:fld>
            <a:endParaRPr lang="de-DE" altLang="de-DE"/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0713" y="1866900"/>
            <a:ext cx="5362575" cy="247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90270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Gray Zähler: Implementierung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Lösung: An jeder Kante darf sich nur ein Bit ändern. z.B.: Gray Code: Ändere das niedrigste mögliche Bit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46</a:t>
            </a:fld>
            <a:endParaRPr lang="de-DE" altLang="de-DE"/>
          </a:p>
        </p:txBody>
      </p:sp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4619625"/>
            <a:ext cx="5562600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0713" y="1866900"/>
            <a:ext cx="5362575" cy="247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0286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Gray Zähler: Implementierung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Grey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47</a:t>
            </a:fld>
            <a:endParaRPr lang="de-DE" altLang="de-DE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362200"/>
            <a:ext cx="3648075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8" name="Gruppieren 77"/>
          <p:cNvGrpSpPr/>
          <p:nvPr/>
        </p:nvGrpSpPr>
        <p:grpSpPr>
          <a:xfrm>
            <a:off x="2095500" y="5943600"/>
            <a:ext cx="571500" cy="457200"/>
            <a:chOff x="1295400" y="4495800"/>
            <a:chExt cx="1143000" cy="914400"/>
          </a:xfrm>
        </p:grpSpPr>
        <p:cxnSp>
          <p:nvCxnSpPr>
            <p:cNvPr id="79" name="Gerade Verbindung 78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0" name="Gerade Verbindung 79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1" name="Bogen 80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82" name="Gerade Verbindung 81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83" name="Ellipse 82"/>
          <p:cNvSpPr/>
          <p:nvPr/>
        </p:nvSpPr>
        <p:spPr bwMode="auto">
          <a:xfrm>
            <a:off x="1943100" y="6019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4" name="Gerade Verbindung 83"/>
          <p:cNvCxnSpPr/>
          <p:nvPr/>
        </p:nvCxnSpPr>
        <p:spPr bwMode="auto">
          <a:xfrm>
            <a:off x="1714500" y="5334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Gerade Verbindung 84"/>
          <p:cNvCxnSpPr/>
          <p:nvPr/>
        </p:nvCxnSpPr>
        <p:spPr bwMode="auto">
          <a:xfrm>
            <a:off x="1714500" y="6096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6" name="Rechteck 85"/>
          <p:cNvSpPr/>
          <p:nvPr/>
        </p:nvSpPr>
        <p:spPr bwMode="auto">
          <a:xfrm>
            <a:off x="1409700" y="4800600"/>
            <a:ext cx="6096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87" name="Gruppieren 86"/>
          <p:cNvGrpSpPr/>
          <p:nvPr/>
        </p:nvGrpSpPr>
        <p:grpSpPr>
          <a:xfrm>
            <a:off x="3924300" y="5943600"/>
            <a:ext cx="571500" cy="457200"/>
            <a:chOff x="1295400" y="4495800"/>
            <a:chExt cx="1143000" cy="914400"/>
          </a:xfrm>
        </p:grpSpPr>
        <p:cxnSp>
          <p:nvCxnSpPr>
            <p:cNvPr id="88" name="Gerade Verbindung 87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9" name="Gerade Verbindung 88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0" name="Bogen 89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1" name="Gerade Verbindung 90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92" name="Ellipse 91"/>
          <p:cNvSpPr/>
          <p:nvPr/>
        </p:nvSpPr>
        <p:spPr bwMode="auto">
          <a:xfrm>
            <a:off x="3771900" y="6019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3" name="Gerade Verbindung 92"/>
          <p:cNvCxnSpPr/>
          <p:nvPr/>
        </p:nvCxnSpPr>
        <p:spPr bwMode="auto">
          <a:xfrm>
            <a:off x="3543300" y="5334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" name="Gerade Verbindung 93"/>
          <p:cNvCxnSpPr/>
          <p:nvPr/>
        </p:nvCxnSpPr>
        <p:spPr bwMode="auto">
          <a:xfrm>
            <a:off x="3543300" y="6096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5" name="Rechteck 94"/>
          <p:cNvSpPr/>
          <p:nvPr/>
        </p:nvSpPr>
        <p:spPr bwMode="auto">
          <a:xfrm>
            <a:off x="3238500" y="4800600"/>
            <a:ext cx="6096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6" name="Gerade Verbindung 95"/>
          <p:cNvCxnSpPr/>
          <p:nvPr/>
        </p:nvCxnSpPr>
        <p:spPr bwMode="auto">
          <a:xfrm>
            <a:off x="2705100" y="6172200"/>
            <a:ext cx="1219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97" name="Gruppieren 96"/>
          <p:cNvGrpSpPr/>
          <p:nvPr/>
        </p:nvGrpSpPr>
        <p:grpSpPr>
          <a:xfrm>
            <a:off x="5715000" y="5943600"/>
            <a:ext cx="571500" cy="457200"/>
            <a:chOff x="1295400" y="4495800"/>
            <a:chExt cx="1143000" cy="914400"/>
          </a:xfrm>
        </p:grpSpPr>
        <p:cxnSp>
          <p:nvCxnSpPr>
            <p:cNvPr id="98" name="Gerade Verbindung 97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9" name="Gerade Verbindung 98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0" name="Bogen 99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01" name="Gerade Verbindung 100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02" name="Ellipse 101"/>
          <p:cNvSpPr/>
          <p:nvPr/>
        </p:nvSpPr>
        <p:spPr bwMode="auto">
          <a:xfrm>
            <a:off x="5562600" y="6019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3" name="Gerade Verbindung 102"/>
          <p:cNvCxnSpPr/>
          <p:nvPr/>
        </p:nvCxnSpPr>
        <p:spPr bwMode="auto">
          <a:xfrm>
            <a:off x="5334000" y="5334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Gerade Verbindung 103"/>
          <p:cNvCxnSpPr/>
          <p:nvPr/>
        </p:nvCxnSpPr>
        <p:spPr bwMode="auto">
          <a:xfrm>
            <a:off x="5334000" y="6096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5" name="Rechteck 104"/>
          <p:cNvSpPr/>
          <p:nvPr/>
        </p:nvSpPr>
        <p:spPr bwMode="auto">
          <a:xfrm>
            <a:off x="5029200" y="4800600"/>
            <a:ext cx="6096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6" name="Gerade Verbindung 105"/>
          <p:cNvCxnSpPr/>
          <p:nvPr/>
        </p:nvCxnSpPr>
        <p:spPr bwMode="auto">
          <a:xfrm>
            <a:off x="4495800" y="6172200"/>
            <a:ext cx="1219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Gerade Verbindung 106"/>
          <p:cNvCxnSpPr/>
          <p:nvPr/>
        </p:nvCxnSpPr>
        <p:spPr bwMode="auto">
          <a:xfrm flipH="1" flipV="1">
            <a:off x="876300" y="6172200"/>
            <a:ext cx="12192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08" name="Gruppieren 107"/>
          <p:cNvGrpSpPr/>
          <p:nvPr/>
        </p:nvGrpSpPr>
        <p:grpSpPr>
          <a:xfrm>
            <a:off x="3924300" y="5410200"/>
            <a:ext cx="571500" cy="457200"/>
            <a:chOff x="1295400" y="4495800"/>
            <a:chExt cx="1143000" cy="914400"/>
          </a:xfrm>
        </p:grpSpPr>
        <p:cxnSp>
          <p:nvCxnSpPr>
            <p:cNvPr id="109" name="Gerade Verbindung 108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0" name="Gerade Verbindung 109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1" name="Bogen 110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12" name="Gerade Verbindung 111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13" name="Gerade Verbindung 112"/>
          <p:cNvCxnSpPr/>
          <p:nvPr/>
        </p:nvCxnSpPr>
        <p:spPr bwMode="auto">
          <a:xfrm>
            <a:off x="3543300" y="5562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Gerade Verbindung 113"/>
          <p:cNvCxnSpPr/>
          <p:nvPr/>
        </p:nvCxnSpPr>
        <p:spPr bwMode="auto">
          <a:xfrm flipV="1">
            <a:off x="2705100" y="5715000"/>
            <a:ext cx="12192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114"/>
          <p:cNvCxnSpPr>
            <a:endCxn id="105" idx="1"/>
          </p:cNvCxnSpPr>
          <p:nvPr/>
        </p:nvCxnSpPr>
        <p:spPr bwMode="auto">
          <a:xfrm flipV="1">
            <a:off x="4533900" y="5067300"/>
            <a:ext cx="495300" cy="5715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16" name="Gruppieren 115"/>
          <p:cNvGrpSpPr/>
          <p:nvPr/>
        </p:nvGrpSpPr>
        <p:grpSpPr>
          <a:xfrm>
            <a:off x="2095500" y="5410200"/>
            <a:ext cx="571500" cy="457200"/>
            <a:chOff x="1295400" y="4495800"/>
            <a:chExt cx="1143000" cy="914400"/>
          </a:xfrm>
        </p:grpSpPr>
        <p:cxnSp>
          <p:nvCxnSpPr>
            <p:cNvPr id="117" name="Gerade Verbindung 116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8" name="Gerade Verbindung 117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9" name="Bogen 118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20" name="Gerade Verbindung 119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21" name="Gerade Verbindung 120"/>
          <p:cNvCxnSpPr/>
          <p:nvPr/>
        </p:nvCxnSpPr>
        <p:spPr bwMode="auto">
          <a:xfrm>
            <a:off x="1714500" y="5562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22" name="Gruppieren 121"/>
          <p:cNvGrpSpPr/>
          <p:nvPr/>
        </p:nvGrpSpPr>
        <p:grpSpPr>
          <a:xfrm>
            <a:off x="5715000" y="5410200"/>
            <a:ext cx="571500" cy="457200"/>
            <a:chOff x="1295400" y="4495800"/>
            <a:chExt cx="1143000" cy="914400"/>
          </a:xfrm>
        </p:grpSpPr>
        <p:cxnSp>
          <p:nvCxnSpPr>
            <p:cNvPr id="123" name="Gerade Verbindung 122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4" name="Gerade Verbindung 123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25" name="Bogen 124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26" name="Gerade Verbindung 125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27" name="Gerade Verbindung 126"/>
          <p:cNvCxnSpPr/>
          <p:nvPr/>
        </p:nvCxnSpPr>
        <p:spPr bwMode="auto">
          <a:xfrm>
            <a:off x="5334000" y="5562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8" name="Gerade Verbindung 127"/>
          <p:cNvCxnSpPr/>
          <p:nvPr/>
        </p:nvCxnSpPr>
        <p:spPr bwMode="auto">
          <a:xfrm flipV="1">
            <a:off x="876300" y="5715000"/>
            <a:ext cx="12192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Gerade Verbindung 128"/>
          <p:cNvCxnSpPr/>
          <p:nvPr/>
        </p:nvCxnSpPr>
        <p:spPr bwMode="auto">
          <a:xfrm flipV="1">
            <a:off x="2705100" y="5029200"/>
            <a:ext cx="495300" cy="5715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0" name="Textfeld 129"/>
          <p:cNvSpPr txBox="1"/>
          <p:nvPr/>
        </p:nvSpPr>
        <p:spPr>
          <a:xfrm>
            <a:off x="5067300" y="49530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sp>
        <p:nvSpPr>
          <p:cNvPr id="131" name="Textfeld 130"/>
          <p:cNvSpPr txBox="1"/>
          <p:nvPr/>
        </p:nvSpPr>
        <p:spPr>
          <a:xfrm>
            <a:off x="3238500" y="49530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sp>
        <p:nvSpPr>
          <p:cNvPr id="132" name="Textfeld 131"/>
          <p:cNvSpPr txBox="1"/>
          <p:nvPr/>
        </p:nvSpPr>
        <p:spPr>
          <a:xfrm>
            <a:off x="1409700" y="49530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sp>
        <p:nvSpPr>
          <p:cNvPr id="133" name="Textfeld 132"/>
          <p:cNvSpPr txBox="1"/>
          <p:nvPr/>
        </p:nvSpPr>
        <p:spPr>
          <a:xfrm>
            <a:off x="3530476" y="50292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</a:p>
        </p:txBody>
      </p:sp>
      <p:sp>
        <p:nvSpPr>
          <p:cNvPr id="134" name="Textfeld 133"/>
          <p:cNvSpPr txBox="1"/>
          <p:nvPr/>
        </p:nvSpPr>
        <p:spPr>
          <a:xfrm>
            <a:off x="5295900" y="50292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</a:p>
        </p:txBody>
      </p:sp>
      <p:sp>
        <p:nvSpPr>
          <p:cNvPr id="135" name="Textfeld 134"/>
          <p:cNvSpPr txBox="1"/>
          <p:nvPr/>
        </p:nvSpPr>
        <p:spPr>
          <a:xfrm>
            <a:off x="1638300" y="50292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</a:p>
        </p:txBody>
      </p:sp>
      <p:cxnSp>
        <p:nvCxnSpPr>
          <p:cNvPr id="136" name="Gerade Verbindung 135"/>
          <p:cNvCxnSpPr/>
          <p:nvPr/>
        </p:nvCxnSpPr>
        <p:spPr bwMode="auto">
          <a:xfrm>
            <a:off x="1257300" y="5029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7" name="Textfeld 136"/>
          <p:cNvSpPr txBox="1"/>
          <p:nvPr/>
        </p:nvSpPr>
        <p:spPr>
          <a:xfrm>
            <a:off x="609600" y="59436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grpSp>
        <p:nvGrpSpPr>
          <p:cNvPr id="138" name="Gruppieren 137"/>
          <p:cNvGrpSpPr/>
          <p:nvPr/>
        </p:nvGrpSpPr>
        <p:grpSpPr>
          <a:xfrm>
            <a:off x="7543800" y="5943600"/>
            <a:ext cx="571500" cy="457200"/>
            <a:chOff x="1295400" y="4495800"/>
            <a:chExt cx="1143000" cy="914400"/>
          </a:xfrm>
        </p:grpSpPr>
        <p:cxnSp>
          <p:nvCxnSpPr>
            <p:cNvPr id="139" name="Gerade Verbindung 138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0" name="Gerade Verbindung 139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41" name="Bogen 140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42" name="Gerade Verbindung 141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43" name="Ellipse 142"/>
          <p:cNvSpPr/>
          <p:nvPr/>
        </p:nvSpPr>
        <p:spPr bwMode="auto">
          <a:xfrm>
            <a:off x="7391400" y="6019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4" name="Gerade Verbindung 143"/>
          <p:cNvCxnSpPr/>
          <p:nvPr/>
        </p:nvCxnSpPr>
        <p:spPr bwMode="auto">
          <a:xfrm>
            <a:off x="7162800" y="5334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5" name="Gerade Verbindung 144"/>
          <p:cNvCxnSpPr/>
          <p:nvPr/>
        </p:nvCxnSpPr>
        <p:spPr bwMode="auto">
          <a:xfrm>
            <a:off x="7162800" y="6096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6" name="Rechteck 145"/>
          <p:cNvSpPr/>
          <p:nvPr/>
        </p:nvSpPr>
        <p:spPr bwMode="auto">
          <a:xfrm>
            <a:off x="6858000" y="4800600"/>
            <a:ext cx="6096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7" name="Gerade Verbindung 146"/>
          <p:cNvCxnSpPr/>
          <p:nvPr/>
        </p:nvCxnSpPr>
        <p:spPr bwMode="auto">
          <a:xfrm>
            <a:off x="6324600" y="6172200"/>
            <a:ext cx="1219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8" name="Gerade Verbindung 147"/>
          <p:cNvCxnSpPr>
            <a:endCxn id="146" idx="1"/>
          </p:cNvCxnSpPr>
          <p:nvPr/>
        </p:nvCxnSpPr>
        <p:spPr bwMode="auto">
          <a:xfrm flipV="1">
            <a:off x="6362700" y="5067300"/>
            <a:ext cx="495300" cy="5715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49" name="Gruppieren 148"/>
          <p:cNvGrpSpPr/>
          <p:nvPr/>
        </p:nvGrpSpPr>
        <p:grpSpPr>
          <a:xfrm>
            <a:off x="7543800" y="5410200"/>
            <a:ext cx="571500" cy="457200"/>
            <a:chOff x="1295400" y="4495800"/>
            <a:chExt cx="1143000" cy="914400"/>
          </a:xfrm>
        </p:grpSpPr>
        <p:cxnSp>
          <p:nvCxnSpPr>
            <p:cNvPr id="150" name="Gerade Verbindung 149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1" name="Gerade Verbindung 150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52" name="Bogen 151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53" name="Gerade Verbindung 152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54" name="Gerade Verbindung 153"/>
          <p:cNvCxnSpPr/>
          <p:nvPr/>
        </p:nvCxnSpPr>
        <p:spPr bwMode="auto">
          <a:xfrm>
            <a:off x="7162800" y="5562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5" name="Textfeld 154"/>
          <p:cNvSpPr txBox="1"/>
          <p:nvPr/>
        </p:nvSpPr>
        <p:spPr>
          <a:xfrm>
            <a:off x="6896100" y="49530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sp>
        <p:nvSpPr>
          <p:cNvPr id="156" name="Textfeld 155"/>
          <p:cNvSpPr txBox="1"/>
          <p:nvPr/>
        </p:nvSpPr>
        <p:spPr>
          <a:xfrm>
            <a:off x="7124700" y="50292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</a:p>
        </p:txBody>
      </p:sp>
      <p:sp>
        <p:nvSpPr>
          <p:cNvPr id="157" name="Textfeld 156"/>
          <p:cNvSpPr txBox="1"/>
          <p:nvPr/>
        </p:nvSpPr>
        <p:spPr>
          <a:xfrm>
            <a:off x="1066800" y="4724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158" name="Textfeld 157"/>
          <p:cNvSpPr txBox="1"/>
          <p:nvPr/>
        </p:nvSpPr>
        <p:spPr>
          <a:xfrm>
            <a:off x="1447800" y="53340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H</a:t>
            </a:r>
            <a:endParaRPr lang="de-DE" dirty="0"/>
          </a:p>
        </p:txBody>
      </p:sp>
      <p:sp>
        <p:nvSpPr>
          <p:cNvPr id="159" name="Textfeld 158"/>
          <p:cNvSpPr txBox="1"/>
          <p:nvPr/>
        </p:nvSpPr>
        <p:spPr>
          <a:xfrm>
            <a:off x="3200400" y="53340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G0</a:t>
            </a:r>
            <a:endParaRPr lang="de-DE" dirty="0"/>
          </a:p>
        </p:txBody>
      </p:sp>
      <p:sp>
        <p:nvSpPr>
          <p:cNvPr id="160" name="Textfeld 159"/>
          <p:cNvSpPr txBox="1"/>
          <p:nvPr/>
        </p:nvSpPr>
        <p:spPr>
          <a:xfrm>
            <a:off x="4953000" y="53340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G1</a:t>
            </a:r>
            <a:endParaRPr lang="de-DE" dirty="0"/>
          </a:p>
        </p:txBody>
      </p:sp>
      <p:sp>
        <p:nvSpPr>
          <p:cNvPr id="161" name="Textfeld 160"/>
          <p:cNvSpPr txBox="1"/>
          <p:nvPr/>
        </p:nvSpPr>
        <p:spPr>
          <a:xfrm>
            <a:off x="6781800" y="53340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G2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2798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Grey-Zähler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Grey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48</a:t>
            </a:fld>
            <a:endParaRPr lang="de-DE" altLang="de-DE"/>
          </a:p>
        </p:txBody>
      </p:sp>
      <p:grpSp>
        <p:nvGrpSpPr>
          <p:cNvPr id="6" name="Gruppieren 5"/>
          <p:cNvGrpSpPr/>
          <p:nvPr/>
        </p:nvGrpSpPr>
        <p:grpSpPr>
          <a:xfrm>
            <a:off x="2095500" y="5943600"/>
            <a:ext cx="571500" cy="457200"/>
            <a:chOff x="1295400" y="4495800"/>
            <a:chExt cx="1143000" cy="914400"/>
          </a:xfrm>
        </p:grpSpPr>
        <p:cxnSp>
          <p:nvCxnSpPr>
            <p:cNvPr id="7" name="Gerade Verbindung 6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" name="Gerade Verbindung 7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" name="Bogen 8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0" name="Gerade Verbindung 9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4" name="Ellipse 3"/>
          <p:cNvSpPr/>
          <p:nvPr/>
        </p:nvSpPr>
        <p:spPr bwMode="auto">
          <a:xfrm>
            <a:off x="1943100" y="6019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1" name="Gerade Verbindung 10"/>
          <p:cNvCxnSpPr/>
          <p:nvPr/>
        </p:nvCxnSpPr>
        <p:spPr bwMode="auto">
          <a:xfrm>
            <a:off x="1714500" y="5334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 Verbindung 12"/>
          <p:cNvCxnSpPr/>
          <p:nvPr/>
        </p:nvCxnSpPr>
        <p:spPr bwMode="auto">
          <a:xfrm>
            <a:off x="1714500" y="6096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Rechteck 13"/>
          <p:cNvSpPr/>
          <p:nvPr/>
        </p:nvSpPr>
        <p:spPr bwMode="auto">
          <a:xfrm>
            <a:off x="1409700" y="4800600"/>
            <a:ext cx="6096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17" name="Gruppieren 16"/>
          <p:cNvGrpSpPr/>
          <p:nvPr/>
        </p:nvGrpSpPr>
        <p:grpSpPr>
          <a:xfrm>
            <a:off x="3924300" y="5943600"/>
            <a:ext cx="571500" cy="457200"/>
            <a:chOff x="1295400" y="4495800"/>
            <a:chExt cx="1143000" cy="914400"/>
          </a:xfrm>
        </p:grpSpPr>
        <p:cxnSp>
          <p:nvCxnSpPr>
            <p:cNvPr id="18" name="Gerade Verbindung 17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" name="Gerade Verbindung 18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0" name="Bogen 19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1" name="Gerade Verbindung 20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2" name="Ellipse 21"/>
          <p:cNvSpPr/>
          <p:nvPr/>
        </p:nvSpPr>
        <p:spPr bwMode="auto">
          <a:xfrm>
            <a:off x="3771900" y="6019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3" name="Gerade Verbindung 22"/>
          <p:cNvCxnSpPr/>
          <p:nvPr/>
        </p:nvCxnSpPr>
        <p:spPr bwMode="auto">
          <a:xfrm>
            <a:off x="3543300" y="5334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23"/>
          <p:cNvCxnSpPr/>
          <p:nvPr/>
        </p:nvCxnSpPr>
        <p:spPr bwMode="auto">
          <a:xfrm>
            <a:off x="3543300" y="6096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Rechteck 24"/>
          <p:cNvSpPr/>
          <p:nvPr/>
        </p:nvSpPr>
        <p:spPr bwMode="auto">
          <a:xfrm>
            <a:off x="3238500" y="4800600"/>
            <a:ext cx="6096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6" name="Gerade Verbindung 15"/>
          <p:cNvCxnSpPr/>
          <p:nvPr/>
        </p:nvCxnSpPr>
        <p:spPr bwMode="auto">
          <a:xfrm>
            <a:off x="2705100" y="6172200"/>
            <a:ext cx="1219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9" name="Gruppieren 28"/>
          <p:cNvGrpSpPr/>
          <p:nvPr/>
        </p:nvGrpSpPr>
        <p:grpSpPr>
          <a:xfrm>
            <a:off x="5715000" y="5943600"/>
            <a:ext cx="571500" cy="457200"/>
            <a:chOff x="1295400" y="4495800"/>
            <a:chExt cx="1143000" cy="914400"/>
          </a:xfrm>
        </p:grpSpPr>
        <p:cxnSp>
          <p:nvCxnSpPr>
            <p:cNvPr id="30" name="Gerade Verbindung 29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1" name="Gerade Verbindung 30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2" name="Bogen 31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3" name="Gerade Verbindung 32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34" name="Ellipse 33"/>
          <p:cNvSpPr/>
          <p:nvPr/>
        </p:nvSpPr>
        <p:spPr bwMode="auto">
          <a:xfrm>
            <a:off x="5562600" y="6019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5" name="Gerade Verbindung 34"/>
          <p:cNvCxnSpPr/>
          <p:nvPr/>
        </p:nvCxnSpPr>
        <p:spPr bwMode="auto">
          <a:xfrm>
            <a:off x="5334000" y="5334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>
            <a:off x="5334000" y="6096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Rechteck 36"/>
          <p:cNvSpPr/>
          <p:nvPr/>
        </p:nvSpPr>
        <p:spPr bwMode="auto">
          <a:xfrm>
            <a:off x="5029200" y="4800600"/>
            <a:ext cx="6096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8" name="Gerade Verbindung 37"/>
          <p:cNvCxnSpPr/>
          <p:nvPr/>
        </p:nvCxnSpPr>
        <p:spPr bwMode="auto">
          <a:xfrm>
            <a:off x="4495800" y="6172200"/>
            <a:ext cx="1219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Gerade Verbindung 27"/>
          <p:cNvCxnSpPr/>
          <p:nvPr/>
        </p:nvCxnSpPr>
        <p:spPr bwMode="auto">
          <a:xfrm flipH="1" flipV="1">
            <a:off x="876300" y="6172200"/>
            <a:ext cx="12192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41" name="Gruppieren 40"/>
          <p:cNvGrpSpPr/>
          <p:nvPr/>
        </p:nvGrpSpPr>
        <p:grpSpPr>
          <a:xfrm>
            <a:off x="3924300" y="5410200"/>
            <a:ext cx="571500" cy="457200"/>
            <a:chOff x="1295400" y="4495800"/>
            <a:chExt cx="1143000" cy="914400"/>
          </a:xfrm>
        </p:grpSpPr>
        <p:cxnSp>
          <p:nvCxnSpPr>
            <p:cNvPr id="42" name="Gerade Verbindung 41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3" name="Gerade Verbindung 42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4" name="Bogen 43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45" name="Gerade Verbindung 44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4337" name="Gerade Verbindung 14336"/>
          <p:cNvCxnSpPr/>
          <p:nvPr/>
        </p:nvCxnSpPr>
        <p:spPr bwMode="auto">
          <a:xfrm>
            <a:off x="3543300" y="5562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Gerade Verbindung 52"/>
          <p:cNvCxnSpPr/>
          <p:nvPr/>
        </p:nvCxnSpPr>
        <p:spPr bwMode="auto">
          <a:xfrm flipV="1">
            <a:off x="2705100" y="5715000"/>
            <a:ext cx="12192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7" name="Gerade Verbindung 14346"/>
          <p:cNvCxnSpPr>
            <a:endCxn id="37" idx="1"/>
          </p:cNvCxnSpPr>
          <p:nvPr/>
        </p:nvCxnSpPr>
        <p:spPr bwMode="auto">
          <a:xfrm flipV="1">
            <a:off x="4533900" y="5067300"/>
            <a:ext cx="495300" cy="5715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9" name="Gruppieren 58"/>
          <p:cNvGrpSpPr/>
          <p:nvPr/>
        </p:nvGrpSpPr>
        <p:grpSpPr>
          <a:xfrm>
            <a:off x="2095500" y="5410200"/>
            <a:ext cx="571500" cy="457200"/>
            <a:chOff x="1295400" y="4495800"/>
            <a:chExt cx="1143000" cy="914400"/>
          </a:xfrm>
        </p:grpSpPr>
        <p:cxnSp>
          <p:nvCxnSpPr>
            <p:cNvPr id="60" name="Gerade Verbindung 59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1" name="Gerade Verbindung 60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2" name="Bogen 61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63" name="Gerade Verbindung 62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64" name="Gerade Verbindung 63"/>
          <p:cNvCxnSpPr/>
          <p:nvPr/>
        </p:nvCxnSpPr>
        <p:spPr bwMode="auto">
          <a:xfrm>
            <a:off x="1714500" y="5562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5" name="Gruppieren 64"/>
          <p:cNvGrpSpPr/>
          <p:nvPr/>
        </p:nvGrpSpPr>
        <p:grpSpPr>
          <a:xfrm>
            <a:off x="5715000" y="5410200"/>
            <a:ext cx="571500" cy="457200"/>
            <a:chOff x="1295400" y="4495800"/>
            <a:chExt cx="1143000" cy="914400"/>
          </a:xfrm>
        </p:grpSpPr>
        <p:cxnSp>
          <p:nvCxnSpPr>
            <p:cNvPr id="66" name="Gerade Verbindung 65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7" name="Gerade Verbindung 66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8" name="Bogen 67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69" name="Gerade Verbindung 68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70" name="Gerade Verbindung 69"/>
          <p:cNvCxnSpPr/>
          <p:nvPr/>
        </p:nvCxnSpPr>
        <p:spPr bwMode="auto">
          <a:xfrm>
            <a:off x="5334000" y="5562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 flipV="1">
            <a:off x="876300" y="5715000"/>
            <a:ext cx="12192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 Verbindung 56"/>
          <p:cNvCxnSpPr/>
          <p:nvPr/>
        </p:nvCxnSpPr>
        <p:spPr bwMode="auto">
          <a:xfrm flipV="1">
            <a:off x="2705100" y="5029200"/>
            <a:ext cx="495300" cy="5715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Textfeld 4"/>
          <p:cNvSpPr txBox="1"/>
          <p:nvPr/>
        </p:nvSpPr>
        <p:spPr>
          <a:xfrm>
            <a:off x="5067300" y="49530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sp>
        <p:nvSpPr>
          <p:cNvPr id="73" name="Textfeld 72"/>
          <p:cNvSpPr txBox="1"/>
          <p:nvPr/>
        </p:nvSpPr>
        <p:spPr>
          <a:xfrm>
            <a:off x="3238500" y="49530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sp>
        <p:nvSpPr>
          <p:cNvPr id="74" name="Textfeld 73"/>
          <p:cNvSpPr txBox="1"/>
          <p:nvPr/>
        </p:nvSpPr>
        <p:spPr>
          <a:xfrm>
            <a:off x="1409700" y="49530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sp>
        <p:nvSpPr>
          <p:cNvPr id="75" name="Textfeld 74"/>
          <p:cNvSpPr txBox="1"/>
          <p:nvPr/>
        </p:nvSpPr>
        <p:spPr>
          <a:xfrm>
            <a:off x="3530476" y="50292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</a:p>
        </p:txBody>
      </p:sp>
      <p:sp>
        <p:nvSpPr>
          <p:cNvPr id="76" name="Textfeld 75"/>
          <p:cNvSpPr txBox="1"/>
          <p:nvPr/>
        </p:nvSpPr>
        <p:spPr>
          <a:xfrm>
            <a:off x="5295900" y="50292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</a:p>
        </p:txBody>
      </p:sp>
      <p:sp>
        <p:nvSpPr>
          <p:cNvPr id="77" name="Textfeld 76"/>
          <p:cNvSpPr txBox="1"/>
          <p:nvPr/>
        </p:nvSpPr>
        <p:spPr>
          <a:xfrm>
            <a:off x="1638300" y="50292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</a:p>
        </p:txBody>
      </p:sp>
      <p:graphicFrame>
        <p:nvGraphicFramePr>
          <p:cNvPr id="78" name="Tabelle 7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8918362"/>
              </p:ext>
            </p:extLst>
          </p:nvPr>
        </p:nvGraphicFramePr>
        <p:xfrm>
          <a:off x="4800600" y="838200"/>
          <a:ext cx="348343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6686"/>
                <a:gridCol w="696686"/>
                <a:gridCol w="696686"/>
                <a:gridCol w="696686"/>
                <a:gridCol w="696686"/>
              </a:tblGrid>
              <a:tr h="370840">
                <a:tc>
                  <a:txBody>
                    <a:bodyPr/>
                    <a:lstStyle/>
                    <a:p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G2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G1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G0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H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2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3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4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5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6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7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1505" name="Gerade Verbindung 21504"/>
          <p:cNvCxnSpPr/>
          <p:nvPr/>
        </p:nvCxnSpPr>
        <p:spPr bwMode="auto">
          <a:xfrm>
            <a:off x="1257300" y="5029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508" name="Textfeld 21507"/>
          <p:cNvSpPr txBox="1"/>
          <p:nvPr/>
        </p:nvSpPr>
        <p:spPr>
          <a:xfrm>
            <a:off x="609600" y="59436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grpSp>
        <p:nvGrpSpPr>
          <p:cNvPr id="82" name="Gruppieren 81"/>
          <p:cNvGrpSpPr/>
          <p:nvPr/>
        </p:nvGrpSpPr>
        <p:grpSpPr>
          <a:xfrm>
            <a:off x="7543800" y="5943600"/>
            <a:ext cx="571500" cy="457200"/>
            <a:chOff x="1295400" y="4495800"/>
            <a:chExt cx="1143000" cy="914400"/>
          </a:xfrm>
        </p:grpSpPr>
        <p:cxnSp>
          <p:nvCxnSpPr>
            <p:cNvPr id="83" name="Gerade Verbindung 82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4" name="Gerade Verbindung 83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5" name="Bogen 84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86" name="Gerade Verbindung 85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87" name="Ellipse 86"/>
          <p:cNvSpPr/>
          <p:nvPr/>
        </p:nvSpPr>
        <p:spPr bwMode="auto">
          <a:xfrm>
            <a:off x="7391400" y="6019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8" name="Gerade Verbindung 87"/>
          <p:cNvCxnSpPr/>
          <p:nvPr/>
        </p:nvCxnSpPr>
        <p:spPr bwMode="auto">
          <a:xfrm>
            <a:off x="7162800" y="5334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88"/>
          <p:cNvCxnSpPr/>
          <p:nvPr/>
        </p:nvCxnSpPr>
        <p:spPr bwMode="auto">
          <a:xfrm>
            <a:off x="7162800" y="6096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0" name="Rechteck 89"/>
          <p:cNvSpPr/>
          <p:nvPr/>
        </p:nvSpPr>
        <p:spPr bwMode="auto">
          <a:xfrm>
            <a:off x="6858000" y="4800600"/>
            <a:ext cx="6096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1" name="Gerade Verbindung 90"/>
          <p:cNvCxnSpPr/>
          <p:nvPr/>
        </p:nvCxnSpPr>
        <p:spPr bwMode="auto">
          <a:xfrm>
            <a:off x="6324600" y="6172200"/>
            <a:ext cx="1219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 Verbindung 91"/>
          <p:cNvCxnSpPr>
            <a:endCxn id="90" idx="1"/>
          </p:cNvCxnSpPr>
          <p:nvPr/>
        </p:nvCxnSpPr>
        <p:spPr bwMode="auto">
          <a:xfrm flipV="1">
            <a:off x="6362700" y="5067300"/>
            <a:ext cx="495300" cy="5715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93" name="Gruppieren 92"/>
          <p:cNvGrpSpPr/>
          <p:nvPr/>
        </p:nvGrpSpPr>
        <p:grpSpPr>
          <a:xfrm>
            <a:off x="7543800" y="5410200"/>
            <a:ext cx="571500" cy="457200"/>
            <a:chOff x="1295400" y="4495800"/>
            <a:chExt cx="1143000" cy="914400"/>
          </a:xfrm>
        </p:grpSpPr>
        <p:cxnSp>
          <p:nvCxnSpPr>
            <p:cNvPr id="94" name="Gerade Verbindung 93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5" name="Gerade Verbindung 94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6" name="Bogen 95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7" name="Gerade Verbindung 96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98" name="Gerade Verbindung 97"/>
          <p:cNvCxnSpPr/>
          <p:nvPr/>
        </p:nvCxnSpPr>
        <p:spPr bwMode="auto">
          <a:xfrm>
            <a:off x="7162800" y="5562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0" name="Textfeld 99"/>
          <p:cNvSpPr txBox="1"/>
          <p:nvPr/>
        </p:nvSpPr>
        <p:spPr>
          <a:xfrm>
            <a:off x="6896100" y="49530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sp>
        <p:nvSpPr>
          <p:cNvPr id="101" name="Textfeld 100"/>
          <p:cNvSpPr txBox="1"/>
          <p:nvPr/>
        </p:nvSpPr>
        <p:spPr>
          <a:xfrm>
            <a:off x="7124700" y="50292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</a:p>
        </p:txBody>
      </p:sp>
      <p:sp>
        <p:nvSpPr>
          <p:cNvPr id="102" name="Textfeld 101"/>
          <p:cNvSpPr txBox="1"/>
          <p:nvPr/>
        </p:nvSpPr>
        <p:spPr>
          <a:xfrm>
            <a:off x="1066800" y="4724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21509" name="Textfeld 21508"/>
          <p:cNvSpPr txBox="1"/>
          <p:nvPr/>
        </p:nvSpPr>
        <p:spPr>
          <a:xfrm>
            <a:off x="1447800" y="53340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H</a:t>
            </a:r>
            <a:endParaRPr lang="de-DE" dirty="0"/>
          </a:p>
        </p:txBody>
      </p:sp>
      <p:sp>
        <p:nvSpPr>
          <p:cNvPr id="103" name="Textfeld 102"/>
          <p:cNvSpPr txBox="1"/>
          <p:nvPr/>
        </p:nvSpPr>
        <p:spPr>
          <a:xfrm>
            <a:off x="3200400" y="53340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G0</a:t>
            </a:r>
            <a:endParaRPr lang="de-DE" dirty="0"/>
          </a:p>
        </p:txBody>
      </p:sp>
      <p:sp>
        <p:nvSpPr>
          <p:cNvPr id="104" name="Textfeld 103"/>
          <p:cNvSpPr txBox="1"/>
          <p:nvPr/>
        </p:nvSpPr>
        <p:spPr>
          <a:xfrm>
            <a:off x="4953000" y="53340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G1</a:t>
            </a:r>
            <a:endParaRPr lang="de-DE" dirty="0"/>
          </a:p>
        </p:txBody>
      </p:sp>
      <p:sp>
        <p:nvSpPr>
          <p:cNvPr id="105" name="Textfeld 104"/>
          <p:cNvSpPr txBox="1"/>
          <p:nvPr/>
        </p:nvSpPr>
        <p:spPr>
          <a:xfrm>
            <a:off x="6781800" y="53340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G2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14772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Grey-Zähler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Grey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49</a:t>
            </a:fld>
            <a:endParaRPr lang="de-DE" altLang="de-DE"/>
          </a:p>
        </p:txBody>
      </p:sp>
      <p:grpSp>
        <p:nvGrpSpPr>
          <p:cNvPr id="6" name="Gruppieren 5"/>
          <p:cNvGrpSpPr/>
          <p:nvPr/>
        </p:nvGrpSpPr>
        <p:grpSpPr>
          <a:xfrm>
            <a:off x="2095500" y="5943600"/>
            <a:ext cx="571500" cy="457200"/>
            <a:chOff x="1295400" y="4495800"/>
            <a:chExt cx="1143000" cy="914400"/>
          </a:xfrm>
        </p:grpSpPr>
        <p:cxnSp>
          <p:nvCxnSpPr>
            <p:cNvPr id="7" name="Gerade Verbindung 6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" name="Gerade Verbindung 7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" name="Bogen 8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0" name="Gerade Verbindung 9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4" name="Ellipse 3"/>
          <p:cNvSpPr/>
          <p:nvPr/>
        </p:nvSpPr>
        <p:spPr bwMode="auto">
          <a:xfrm>
            <a:off x="1943100" y="6019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1" name="Gerade Verbindung 10"/>
          <p:cNvCxnSpPr/>
          <p:nvPr/>
        </p:nvCxnSpPr>
        <p:spPr bwMode="auto">
          <a:xfrm>
            <a:off x="1714500" y="5334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 Verbindung 12"/>
          <p:cNvCxnSpPr/>
          <p:nvPr/>
        </p:nvCxnSpPr>
        <p:spPr bwMode="auto">
          <a:xfrm>
            <a:off x="1714500" y="6096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Rechteck 13"/>
          <p:cNvSpPr/>
          <p:nvPr/>
        </p:nvSpPr>
        <p:spPr bwMode="auto">
          <a:xfrm>
            <a:off x="1409700" y="4800600"/>
            <a:ext cx="6096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17" name="Gruppieren 16"/>
          <p:cNvGrpSpPr/>
          <p:nvPr/>
        </p:nvGrpSpPr>
        <p:grpSpPr>
          <a:xfrm>
            <a:off x="3924300" y="5943600"/>
            <a:ext cx="571500" cy="457200"/>
            <a:chOff x="1295400" y="4495800"/>
            <a:chExt cx="1143000" cy="914400"/>
          </a:xfrm>
        </p:grpSpPr>
        <p:cxnSp>
          <p:nvCxnSpPr>
            <p:cNvPr id="18" name="Gerade Verbindung 17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" name="Gerade Verbindung 18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0" name="Bogen 19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1" name="Gerade Verbindung 20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2" name="Ellipse 21"/>
          <p:cNvSpPr/>
          <p:nvPr/>
        </p:nvSpPr>
        <p:spPr bwMode="auto">
          <a:xfrm>
            <a:off x="3771900" y="6019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3" name="Gerade Verbindung 22"/>
          <p:cNvCxnSpPr/>
          <p:nvPr/>
        </p:nvCxnSpPr>
        <p:spPr bwMode="auto">
          <a:xfrm>
            <a:off x="3543300" y="5334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23"/>
          <p:cNvCxnSpPr/>
          <p:nvPr/>
        </p:nvCxnSpPr>
        <p:spPr bwMode="auto">
          <a:xfrm>
            <a:off x="3543300" y="6096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Rechteck 24"/>
          <p:cNvSpPr/>
          <p:nvPr/>
        </p:nvSpPr>
        <p:spPr bwMode="auto">
          <a:xfrm>
            <a:off x="3238500" y="4800600"/>
            <a:ext cx="6096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6" name="Gerade Verbindung 15"/>
          <p:cNvCxnSpPr/>
          <p:nvPr/>
        </p:nvCxnSpPr>
        <p:spPr bwMode="auto">
          <a:xfrm>
            <a:off x="2705100" y="6172200"/>
            <a:ext cx="1219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9" name="Gruppieren 28"/>
          <p:cNvGrpSpPr/>
          <p:nvPr/>
        </p:nvGrpSpPr>
        <p:grpSpPr>
          <a:xfrm>
            <a:off x="5715000" y="5943600"/>
            <a:ext cx="571500" cy="457200"/>
            <a:chOff x="1295400" y="4495800"/>
            <a:chExt cx="1143000" cy="914400"/>
          </a:xfrm>
        </p:grpSpPr>
        <p:cxnSp>
          <p:nvCxnSpPr>
            <p:cNvPr id="30" name="Gerade Verbindung 29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1" name="Gerade Verbindung 30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2" name="Bogen 31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3" name="Gerade Verbindung 32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34" name="Ellipse 33"/>
          <p:cNvSpPr/>
          <p:nvPr/>
        </p:nvSpPr>
        <p:spPr bwMode="auto">
          <a:xfrm>
            <a:off x="5562600" y="6019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5" name="Gerade Verbindung 34"/>
          <p:cNvCxnSpPr/>
          <p:nvPr/>
        </p:nvCxnSpPr>
        <p:spPr bwMode="auto">
          <a:xfrm>
            <a:off x="5334000" y="5334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>
            <a:off x="5334000" y="6096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Rechteck 36"/>
          <p:cNvSpPr/>
          <p:nvPr/>
        </p:nvSpPr>
        <p:spPr bwMode="auto">
          <a:xfrm>
            <a:off x="5029200" y="4800600"/>
            <a:ext cx="6096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8" name="Gerade Verbindung 37"/>
          <p:cNvCxnSpPr/>
          <p:nvPr/>
        </p:nvCxnSpPr>
        <p:spPr bwMode="auto">
          <a:xfrm>
            <a:off x="4495800" y="6172200"/>
            <a:ext cx="1219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Gerade Verbindung 27"/>
          <p:cNvCxnSpPr/>
          <p:nvPr/>
        </p:nvCxnSpPr>
        <p:spPr bwMode="auto">
          <a:xfrm flipH="1" flipV="1">
            <a:off x="876300" y="6172200"/>
            <a:ext cx="12192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41" name="Gruppieren 40"/>
          <p:cNvGrpSpPr/>
          <p:nvPr/>
        </p:nvGrpSpPr>
        <p:grpSpPr>
          <a:xfrm>
            <a:off x="3924300" y="5410200"/>
            <a:ext cx="571500" cy="457200"/>
            <a:chOff x="1295400" y="4495800"/>
            <a:chExt cx="1143000" cy="914400"/>
          </a:xfrm>
        </p:grpSpPr>
        <p:cxnSp>
          <p:nvCxnSpPr>
            <p:cNvPr id="42" name="Gerade Verbindung 41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3" name="Gerade Verbindung 42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4" name="Bogen 43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45" name="Gerade Verbindung 44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4337" name="Gerade Verbindung 14336"/>
          <p:cNvCxnSpPr/>
          <p:nvPr/>
        </p:nvCxnSpPr>
        <p:spPr bwMode="auto">
          <a:xfrm>
            <a:off x="3543300" y="5562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Gerade Verbindung 52"/>
          <p:cNvCxnSpPr/>
          <p:nvPr/>
        </p:nvCxnSpPr>
        <p:spPr bwMode="auto">
          <a:xfrm flipV="1">
            <a:off x="2705100" y="5715000"/>
            <a:ext cx="12192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7" name="Gerade Verbindung 14346"/>
          <p:cNvCxnSpPr>
            <a:endCxn id="37" idx="1"/>
          </p:cNvCxnSpPr>
          <p:nvPr/>
        </p:nvCxnSpPr>
        <p:spPr bwMode="auto">
          <a:xfrm flipV="1">
            <a:off x="4533900" y="5067300"/>
            <a:ext cx="495300" cy="5715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9" name="Gruppieren 58"/>
          <p:cNvGrpSpPr/>
          <p:nvPr/>
        </p:nvGrpSpPr>
        <p:grpSpPr>
          <a:xfrm>
            <a:off x="2095500" y="5410200"/>
            <a:ext cx="571500" cy="457200"/>
            <a:chOff x="1295400" y="4495800"/>
            <a:chExt cx="1143000" cy="914400"/>
          </a:xfrm>
        </p:grpSpPr>
        <p:cxnSp>
          <p:nvCxnSpPr>
            <p:cNvPr id="60" name="Gerade Verbindung 59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1" name="Gerade Verbindung 60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2" name="Bogen 61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63" name="Gerade Verbindung 62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64" name="Gerade Verbindung 63"/>
          <p:cNvCxnSpPr/>
          <p:nvPr/>
        </p:nvCxnSpPr>
        <p:spPr bwMode="auto">
          <a:xfrm>
            <a:off x="1714500" y="5562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5" name="Gruppieren 64"/>
          <p:cNvGrpSpPr/>
          <p:nvPr/>
        </p:nvGrpSpPr>
        <p:grpSpPr>
          <a:xfrm>
            <a:off x="5715000" y="5410200"/>
            <a:ext cx="571500" cy="457200"/>
            <a:chOff x="1295400" y="4495800"/>
            <a:chExt cx="1143000" cy="914400"/>
          </a:xfrm>
        </p:grpSpPr>
        <p:cxnSp>
          <p:nvCxnSpPr>
            <p:cNvPr id="66" name="Gerade Verbindung 65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7" name="Gerade Verbindung 66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8" name="Bogen 67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69" name="Gerade Verbindung 68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70" name="Gerade Verbindung 69"/>
          <p:cNvCxnSpPr/>
          <p:nvPr/>
        </p:nvCxnSpPr>
        <p:spPr bwMode="auto">
          <a:xfrm>
            <a:off x="5334000" y="5562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 flipV="1">
            <a:off x="876300" y="5715000"/>
            <a:ext cx="12192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 Verbindung 56"/>
          <p:cNvCxnSpPr/>
          <p:nvPr/>
        </p:nvCxnSpPr>
        <p:spPr bwMode="auto">
          <a:xfrm flipV="1">
            <a:off x="2705100" y="5029200"/>
            <a:ext cx="495300" cy="5715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Textfeld 4"/>
          <p:cNvSpPr txBox="1"/>
          <p:nvPr/>
        </p:nvSpPr>
        <p:spPr>
          <a:xfrm>
            <a:off x="5067300" y="49530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sp>
        <p:nvSpPr>
          <p:cNvPr id="73" name="Textfeld 72"/>
          <p:cNvSpPr txBox="1"/>
          <p:nvPr/>
        </p:nvSpPr>
        <p:spPr>
          <a:xfrm>
            <a:off x="3238500" y="49530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sp>
        <p:nvSpPr>
          <p:cNvPr id="74" name="Textfeld 73"/>
          <p:cNvSpPr txBox="1"/>
          <p:nvPr/>
        </p:nvSpPr>
        <p:spPr>
          <a:xfrm>
            <a:off x="1409700" y="49530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sp>
        <p:nvSpPr>
          <p:cNvPr id="75" name="Textfeld 74"/>
          <p:cNvSpPr txBox="1"/>
          <p:nvPr/>
        </p:nvSpPr>
        <p:spPr>
          <a:xfrm>
            <a:off x="3530476" y="50292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</a:p>
        </p:txBody>
      </p:sp>
      <p:sp>
        <p:nvSpPr>
          <p:cNvPr id="76" name="Textfeld 75"/>
          <p:cNvSpPr txBox="1"/>
          <p:nvPr/>
        </p:nvSpPr>
        <p:spPr>
          <a:xfrm>
            <a:off x="5295900" y="50292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</a:p>
        </p:txBody>
      </p:sp>
      <p:sp>
        <p:nvSpPr>
          <p:cNvPr id="77" name="Textfeld 76"/>
          <p:cNvSpPr txBox="1"/>
          <p:nvPr/>
        </p:nvSpPr>
        <p:spPr>
          <a:xfrm>
            <a:off x="1638300" y="50292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</a:p>
        </p:txBody>
      </p:sp>
      <p:graphicFrame>
        <p:nvGraphicFramePr>
          <p:cNvPr id="78" name="Tabelle 7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3567152"/>
              </p:ext>
            </p:extLst>
          </p:nvPr>
        </p:nvGraphicFramePr>
        <p:xfrm>
          <a:off x="4800600" y="838200"/>
          <a:ext cx="348343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6686"/>
                <a:gridCol w="696686"/>
                <a:gridCol w="696686"/>
                <a:gridCol w="696686"/>
                <a:gridCol w="696686"/>
              </a:tblGrid>
              <a:tr h="370840">
                <a:tc>
                  <a:txBody>
                    <a:bodyPr/>
                    <a:lstStyle/>
                    <a:p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G2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G1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G0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H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b="1" dirty="0" smtClean="0"/>
                        <a:t>1</a:t>
                      </a:r>
                      <a:endParaRPr lang="de-DE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2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3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b="1" dirty="0" smtClean="0"/>
                        <a:t>0</a:t>
                      </a:r>
                      <a:endParaRPr lang="de-DE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4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5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b="1" dirty="0" smtClean="0"/>
                        <a:t>1</a:t>
                      </a:r>
                      <a:endParaRPr lang="de-DE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6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7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b="1" dirty="0" smtClean="0"/>
                        <a:t>0</a:t>
                      </a:r>
                      <a:endParaRPr lang="de-DE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1505" name="Gerade Verbindung 21504"/>
          <p:cNvCxnSpPr/>
          <p:nvPr/>
        </p:nvCxnSpPr>
        <p:spPr bwMode="auto">
          <a:xfrm>
            <a:off x="1257300" y="5029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508" name="Textfeld 21507"/>
          <p:cNvSpPr txBox="1"/>
          <p:nvPr/>
        </p:nvSpPr>
        <p:spPr>
          <a:xfrm>
            <a:off x="609600" y="59436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grpSp>
        <p:nvGrpSpPr>
          <p:cNvPr id="82" name="Gruppieren 81"/>
          <p:cNvGrpSpPr/>
          <p:nvPr/>
        </p:nvGrpSpPr>
        <p:grpSpPr>
          <a:xfrm>
            <a:off x="7543800" y="5943600"/>
            <a:ext cx="571500" cy="457200"/>
            <a:chOff x="1295400" y="4495800"/>
            <a:chExt cx="1143000" cy="914400"/>
          </a:xfrm>
        </p:grpSpPr>
        <p:cxnSp>
          <p:nvCxnSpPr>
            <p:cNvPr id="83" name="Gerade Verbindung 82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4" name="Gerade Verbindung 83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5" name="Bogen 84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86" name="Gerade Verbindung 85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87" name="Ellipse 86"/>
          <p:cNvSpPr/>
          <p:nvPr/>
        </p:nvSpPr>
        <p:spPr bwMode="auto">
          <a:xfrm>
            <a:off x="7391400" y="6019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8" name="Gerade Verbindung 87"/>
          <p:cNvCxnSpPr/>
          <p:nvPr/>
        </p:nvCxnSpPr>
        <p:spPr bwMode="auto">
          <a:xfrm>
            <a:off x="7162800" y="5334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88"/>
          <p:cNvCxnSpPr/>
          <p:nvPr/>
        </p:nvCxnSpPr>
        <p:spPr bwMode="auto">
          <a:xfrm>
            <a:off x="7162800" y="6096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0" name="Rechteck 89"/>
          <p:cNvSpPr/>
          <p:nvPr/>
        </p:nvSpPr>
        <p:spPr bwMode="auto">
          <a:xfrm>
            <a:off x="6858000" y="4800600"/>
            <a:ext cx="6096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1" name="Gerade Verbindung 90"/>
          <p:cNvCxnSpPr/>
          <p:nvPr/>
        </p:nvCxnSpPr>
        <p:spPr bwMode="auto">
          <a:xfrm>
            <a:off x="6324600" y="6172200"/>
            <a:ext cx="1219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 Verbindung 91"/>
          <p:cNvCxnSpPr>
            <a:endCxn id="90" idx="1"/>
          </p:cNvCxnSpPr>
          <p:nvPr/>
        </p:nvCxnSpPr>
        <p:spPr bwMode="auto">
          <a:xfrm flipV="1">
            <a:off x="6362700" y="5067300"/>
            <a:ext cx="495300" cy="5715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93" name="Gruppieren 92"/>
          <p:cNvGrpSpPr/>
          <p:nvPr/>
        </p:nvGrpSpPr>
        <p:grpSpPr>
          <a:xfrm>
            <a:off x="7543800" y="5410200"/>
            <a:ext cx="571500" cy="457200"/>
            <a:chOff x="1295400" y="4495800"/>
            <a:chExt cx="1143000" cy="914400"/>
          </a:xfrm>
        </p:grpSpPr>
        <p:cxnSp>
          <p:nvCxnSpPr>
            <p:cNvPr id="94" name="Gerade Verbindung 93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5" name="Gerade Verbindung 94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6" name="Bogen 95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7" name="Gerade Verbindung 96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98" name="Gerade Verbindung 97"/>
          <p:cNvCxnSpPr/>
          <p:nvPr/>
        </p:nvCxnSpPr>
        <p:spPr bwMode="auto">
          <a:xfrm>
            <a:off x="7162800" y="5562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0" name="Textfeld 99"/>
          <p:cNvSpPr txBox="1"/>
          <p:nvPr/>
        </p:nvSpPr>
        <p:spPr>
          <a:xfrm>
            <a:off x="6896100" y="49530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sp>
        <p:nvSpPr>
          <p:cNvPr id="101" name="Textfeld 100"/>
          <p:cNvSpPr txBox="1"/>
          <p:nvPr/>
        </p:nvSpPr>
        <p:spPr>
          <a:xfrm>
            <a:off x="7124700" y="50292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</a:p>
        </p:txBody>
      </p:sp>
      <p:sp>
        <p:nvSpPr>
          <p:cNvPr id="102" name="Textfeld 101"/>
          <p:cNvSpPr txBox="1"/>
          <p:nvPr/>
        </p:nvSpPr>
        <p:spPr>
          <a:xfrm>
            <a:off x="1066800" y="4724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21509" name="Textfeld 21508"/>
          <p:cNvSpPr txBox="1"/>
          <p:nvPr/>
        </p:nvSpPr>
        <p:spPr>
          <a:xfrm>
            <a:off x="1447800" y="53340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H</a:t>
            </a:r>
            <a:endParaRPr lang="de-DE" dirty="0"/>
          </a:p>
        </p:txBody>
      </p:sp>
      <p:sp>
        <p:nvSpPr>
          <p:cNvPr id="103" name="Textfeld 102"/>
          <p:cNvSpPr txBox="1"/>
          <p:nvPr/>
        </p:nvSpPr>
        <p:spPr>
          <a:xfrm>
            <a:off x="3200400" y="53340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G0</a:t>
            </a:r>
            <a:endParaRPr lang="de-DE" dirty="0"/>
          </a:p>
        </p:txBody>
      </p:sp>
      <p:sp>
        <p:nvSpPr>
          <p:cNvPr id="104" name="Textfeld 103"/>
          <p:cNvSpPr txBox="1"/>
          <p:nvPr/>
        </p:nvSpPr>
        <p:spPr>
          <a:xfrm>
            <a:off x="4953000" y="53340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G1</a:t>
            </a:r>
            <a:endParaRPr lang="de-DE" dirty="0"/>
          </a:p>
        </p:txBody>
      </p:sp>
      <p:sp>
        <p:nvSpPr>
          <p:cNvPr id="105" name="Textfeld 104"/>
          <p:cNvSpPr txBox="1"/>
          <p:nvPr/>
        </p:nvSpPr>
        <p:spPr>
          <a:xfrm>
            <a:off x="6781800" y="53340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G2</a:t>
            </a:r>
            <a:endParaRPr lang="de-DE" dirty="0"/>
          </a:p>
        </p:txBody>
      </p:sp>
      <p:sp>
        <p:nvSpPr>
          <p:cNvPr id="12" name="Abgerundetes Rechteck 11"/>
          <p:cNvSpPr/>
          <p:nvPr/>
        </p:nvSpPr>
        <p:spPr bwMode="auto">
          <a:xfrm>
            <a:off x="7467600" y="1219200"/>
            <a:ext cx="914400" cy="457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9" name="Abgerundetes Rechteck 98"/>
          <p:cNvSpPr/>
          <p:nvPr/>
        </p:nvSpPr>
        <p:spPr bwMode="auto">
          <a:xfrm>
            <a:off x="7467600" y="1905000"/>
            <a:ext cx="914400" cy="457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6" name="Abgerundetes Rechteck 105"/>
          <p:cNvSpPr/>
          <p:nvPr/>
        </p:nvSpPr>
        <p:spPr bwMode="auto">
          <a:xfrm>
            <a:off x="7467600" y="2667000"/>
            <a:ext cx="914400" cy="457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7" name="Abgerundetes Rechteck 106"/>
          <p:cNvSpPr/>
          <p:nvPr/>
        </p:nvSpPr>
        <p:spPr bwMode="auto">
          <a:xfrm>
            <a:off x="7467600" y="3429000"/>
            <a:ext cx="914400" cy="457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8" name="Abgerundetes Rechteck 107"/>
          <p:cNvSpPr/>
          <p:nvPr/>
        </p:nvSpPr>
        <p:spPr bwMode="auto">
          <a:xfrm>
            <a:off x="1981200" y="5105400"/>
            <a:ext cx="762000" cy="838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5819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err="1"/>
              <a:t>Halbaddierer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822450"/>
          </a:xfrm>
        </p:spPr>
        <p:txBody>
          <a:bodyPr/>
          <a:lstStyle/>
          <a:p>
            <a:r>
              <a:rPr lang="de-DE" dirty="0"/>
              <a:t>Manchmal (z.B. in Zählern) muss NUR der Übertrag addiert werden.</a:t>
            </a:r>
          </a:p>
          <a:p>
            <a:r>
              <a:rPr lang="de-DE" dirty="0"/>
              <a:t> Der </a:t>
            </a:r>
            <a:r>
              <a:rPr lang="de-DE" dirty="0" err="1"/>
              <a:t>Addierer</a:t>
            </a:r>
            <a:r>
              <a:rPr lang="de-DE" dirty="0"/>
              <a:t> hat daher nur </a:t>
            </a:r>
            <a:r>
              <a:rPr lang="de-DE" b="1" dirty="0"/>
              <a:t>einen </a:t>
            </a:r>
            <a:r>
              <a:rPr lang="de-DE" dirty="0"/>
              <a:t>Dateneingang und einen Carry Eingang.</a:t>
            </a:r>
          </a:p>
          <a:p>
            <a:r>
              <a:rPr lang="de-DE" dirty="0"/>
              <a:t> Man nennt diesen Block einen </a:t>
            </a:r>
            <a:r>
              <a:rPr lang="de-DE" dirty="0" err="1"/>
              <a:t>Halbaddierer</a:t>
            </a:r>
            <a:r>
              <a:rPr lang="de-DE" dirty="0"/>
              <a:t> (Half-</a:t>
            </a:r>
            <a:r>
              <a:rPr lang="de-DE" dirty="0" err="1"/>
              <a:t>Adder</a:t>
            </a:r>
            <a:r>
              <a:rPr lang="de-DE" dirty="0"/>
              <a:t>, HA)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</a:t>
            </a:fld>
            <a:endParaRPr lang="de-DE" altLang="de-DE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3513" y="2314575"/>
            <a:ext cx="6276975" cy="370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5288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Grey-Zähler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Grey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50</a:t>
            </a:fld>
            <a:endParaRPr lang="de-DE" altLang="de-DE"/>
          </a:p>
        </p:txBody>
      </p:sp>
      <p:grpSp>
        <p:nvGrpSpPr>
          <p:cNvPr id="6" name="Gruppieren 5"/>
          <p:cNvGrpSpPr/>
          <p:nvPr/>
        </p:nvGrpSpPr>
        <p:grpSpPr>
          <a:xfrm>
            <a:off x="2095500" y="5943600"/>
            <a:ext cx="571500" cy="457200"/>
            <a:chOff x="1295400" y="4495800"/>
            <a:chExt cx="1143000" cy="914400"/>
          </a:xfrm>
        </p:grpSpPr>
        <p:cxnSp>
          <p:nvCxnSpPr>
            <p:cNvPr id="7" name="Gerade Verbindung 6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" name="Gerade Verbindung 7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" name="Bogen 8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0" name="Gerade Verbindung 9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4" name="Ellipse 3"/>
          <p:cNvSpPr/>
          <p:nvPr/>
        </p:nvSpPr>
        <p:spPr bwMode="auto">
          <a:xfrm>
            <a:off x="1943100" y="6019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1" name="Gerade Verbindung 10"/>
          <p:cNvCxnSpPr/>
          <p:nvPr/>
        </p:nvCxnSpPr>
        <p:spPr bwMode="auto">
          <a:xfrm>
            <a:off x="1714500" y="5334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 Verbindung 12"/>
          <p:cNvCxnSpPr/>
          <p:nvPr/>
        </p:nvCxnSpPr>
        <p:spPr bwMode="auto">
          <a:xfrm>
            <a:off x="1714500" y="6096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Rechteck 13"/>
          <p:cNvSpPr/>
          <p:nvPr/>
        </p:nvSpPr>
        <p:spPr bwMode="auto">
          <a:xfrm>
            <a:off x="1409700" y="4800600"/>
            <a:ext cx="6096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17" name="Gruppieren 16"/>
          <p:cNvGrpSpPr/>
          <p:nvPr/>
        </p:nvGrpSpPr>
        <p:grpSpPr>
          <a:xfrm>
            <a:off x="3924300" y="5943600"/>
            <a:ext cx="571500" cy="457200"/>
            <a:chOff x="1295400" y="4495800"/>
            <a:chExt cx="1143000" cy="914400"/>
          </a:xfrm>
        </p:grpSpPr>
        <p:cxnSp>
          <p:nvCxnSpPr>
            <p:cNvPr id="18" name="Gerade Verbindung 17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" name="Gerade Verbindung 18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0" name="Bogen 19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1" name="Gerade Verbindung 20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2" name="Ellipse 21"/>
          <p:cNvSpPr/>
          <p:nvPr/>
        </p:nvSpPr>
        <p:spPr bwMode="auto">
          <a:xfrm>
            <a:off x="3771900" y="6019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3" name="Gerade Verbindung 22"/>
          <p:cNvCxnSpPr/>
          <p:nvPr/>
        </p:nvCxnSpPr>
        <p:spPr bwMode="auto">
          <a:xfrm>
            <a:off x="3543300" y="5334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23"/>
          <p:cNvCxnSpPr/>
          <p:nvPr/>
        </p:nvCxnSpPr>
        <p:spPr bwMode="auto">
          <a:xfrm>
            <a:off x="3543300" y="6096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Rechteck 24"/>
          <p:cNvSpPr/>
          <p:nvPr/>
        </p:nvSpPr>
        <p:spPr bwMode="auto">
          <a:xfrm>
            <a:off x="3238500" y="4800600"/>
            <a:ext cx="6096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6" name="Gerade Verbindung 15"/>
          <p:cNvCxnSpPr/>
          <p:nvPr/>
        </p:nvCxnSpPr>
        <p:spPr bwMode="auto">
          <a:xfrm>
            <a:off x="2705100" y="6172200"/>
            <a:ext cx="1219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9" name="Gruppieren 28"/>
          <p:cNvGrpSpPr/>
          <p:nvPr/>
        </p:nvGrpSpPr>
        <p:grpSpPr>
          <a:xfrm>
            <a:off x="5715000" y="5943600"/>
            <a:ext cx="571500" cy="457200"/>
            <a:chOff x="1295400" y="4495800"/>
            <a:chExt cx="1143000" cy="914400"/>
          </a:xfrm>
        </p:grpSpPr>
        <p:cxnSp>
          <p:nvCxnSpPr>
            <p:cNvPr id="30" name="Gerade Verbindung 29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1" name="Gerade Verbindung 30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2" name="Bogen 31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3" name="Gerade Verbindung 32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34" name="Ellipse 33"/>
          <p:cNvSpPr/>
          <p:nvPr/>
        </p:nvSpPr>
        <p:spPr bwMode="auto">
          <a:xfrm>
            <a:off x="5562600" y="6019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5" name="Gerade Verbindung 34"/>
          <p:cNvCxnSpPr/>
          <p:nvPr/>
        </p:nvCxnSpPr>
        <p:spPr bwMode="auto">
          <a:xfrm>
            <a:off x="5334000" y="5334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>
            <a:off x="5334000" y="6096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Rechteck 36"/>
          <p:cNvSpPr/>
          <p:nvPr/>
        </p:nvSpPr>
        <p:spPr bwMode="auto">
          <a:xfrm>
            <a:off x="5029200" y="4800600"/>
            <a:ext cx="6096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8" name="Gerade Verbindung 37"/>
          <p:cNvCxnSpPr/>
          <p:nvPr/>
        </p:nvCxnSpPr>
        <p:spPr bwMode="auto">
          <a:xfrm>
            <a:off x="4495800" y="6172200"/>
            <a:ext cx="1219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Gerade Verbindung 27"/>
          <p:cNvCxnSpPr/>
          <p:nvPr/>
        </p:nvCxnSpPr>
        <p:spPr bwMode="auto">
          <a:xfrm flipH="1" flipV="1">
            <a:off x="876300" y="6172200"/>
            <a:ext cx="12192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41" name="Gruppieren 40"/>
          <p:cNvGrpSpPr/>
          <p:nvPr/>
        </p:nvGrpSpPr>
        <p:grpSpPr>
          <a:xfrm>
            <a:off x="3924300" y="5410200"/>
            <a:ext cx="571500" cy="457200"/>
            <a:chOff x="1295400" y="4495800"/>
            <a:chExt cx="1143000" cy="914400"/>
          </a:xfrm>
        </p:grpSpPr>
        <p:cxnSp>
          <p:nvCxnSpPr>
            <p:cNvPr id="42" name="Gerade Verbindung 41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3" name="Gerade Verbindung 42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4" name="Bogen 43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45" name="Gerade Verbindung 44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4337" name="Gerade Verbindung 14336"/>
          <p:cNvCxnSpPr/>
          <p:nvPr/>
        </p:nvCxnSpPr>
        <p:spPr bwMode="auto">
          <a:xfrm>
            <a:off x="3543300" y="5562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Gerade Verbindung 52"/>
          <p:cNvCxnSpPr/>
          <p:nvPr/>
        </p:nvCxnSpPr>
        <p:spPr bwMode="auto">
          <a:xfrm flipV="1">
            <a:off x="2705100" y="5715000"/>
            <a:ext cx="12192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7" name="Gerade Verbindung 14346"/>
          <p:cNvCxnSpPr>
            <a:endCxn id="37" idx="1"/>
          </p:cNvCxnSpPr>
          <p:nvPr/>
        </p:nvCxnSpPr>
        <p:spPr bwMode="auto">
          <a:xfrm flipV="1">
            <a:off x="4533900" y="5067300"/>
            <a:ext cx="495300" cy="5715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9" name="Gruppieren 58"/>
          <p:cNvGrpSpPr/>
          <p:nvPr/>
        </p:nvGrpSpPr>
        <p:grpSpPr>
          <a:xfrm>
            <a:off x="2095500" y="5410200"/>
            <a:ext cx="571500" cy="457200"/>
            <a:chOff x="1295400" y="4495800"/>
            <a:chExt cx="1143000" cy="914400"/>
          </a:xfrm>
        </p:grpSpPr>
        <p:cxnSp>
          <p:nvCxnSpPr>
            <p:cNvPr id="60" name="Gerade Verbindung 59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1" name="Gerade Verbindung 60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2" name="Bogen 61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63" name="Gerade Verbindung 62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64" name="Gerade Verbindung 63"/>
          <p:cNvCxnSpPr/>
          <p:nvPr/>
        </p:nvCxnSpPr>
        <p:spPr bwMode="auto">
          <a:xfrm>
            <a:off x="1714500" y="5562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5" name="Gruppieren 64"/>
          <p:cNvGrpSpPr/>
          <p:nvPr/>
        </p:nvGrpSpPr>
        <p:grpSpPr>
          <a:xfrm>
            <a:off x="5715000" y="5410200"/>
            <a:ext cx="571500" cy="457200"/>
            <a:chOff x="1295400" y="4495800"/>
            <a:chExt cx="1143000" cy="914400"/>
          </a:xfrm>
        </p:grpSpPr>
        <p:cxnSp>
          <p:nvCxnSpPr>
            <p:cNvPr id="66" name="Gerade Verbindung 65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7" name="Gerade Verbindung 66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8" name="Bogen 67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69" name="Gerade Verbindung 68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70" name="Gerade Verbindung 69"/>
          <p:cNvCxnSpPr/>
          <p:nvPr/>
        </p:nvCxnSpPr>
        <p:spPr bwMode="auto">
          <a:xfrm>
            <a:off x="5334000" y="5562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 flipV="1">
            <a:off x="876300" y="5715000"/>
            <a:ext cx="12192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 Verbindung 56"/>
          <p:cNvCxnSpPr/>
          <p:nvPr/>
        </p:nvCxnSpPr>
        <p:spPr bwMode="auto">
          <a:xfrm flipV="1">
            <a:off x="2705100" y="5029200"/>
            <a:ext cx="495300" cy="5715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Textfeld 4"/>
          <p:cNvSpPr txBox="1"/>
          <p:nvPr/>
        </p:nvSpPr>
        <p:spPr>
          <a:xfrm>
            <a:off x="5067300" y="49530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sp>
        <p:nvSpPr>
          <p:cNvPr id="73" name="Textfeld 72"/>
          <p:cNvSpPr txBox="1"/>
          <p:nvPr/>
        </p:nvSpPr>
        <p:spPr>
          <a:xfrm>
            <a:off x="3238500" y="49530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sp>
        <p:nvSpPr>
          <p:cNvPr id="74" name="Textfeld 73"/>
          <p:cNvSpPr txBox="1"/>
          <p:nvPr/>
        </p:nvSpPr>
        <p:spPr>
          <a:xfrm>
            <a:off x="1409700" y="49530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sp>
        <p:nvSpPr>
          <p:cNvPr id="75" name="Textfeld 74"/>
          <p:cNvSpPr txBox="1"/>
          <p:nvPr/>
        </p:nvSpPr>
        <p:spPr>
          <a:xfrm>
            <a:off x="3530476" y="50292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</a:p>
        </p:txBody>
      </p:sp>
      <p:sp>
        <p:nvSpPr>
          <p:cNvPr id="76" name="Textfeld 75"/>
          <p:cNvSpPr txBox="1"/>
          <p:nvPr/>
        </p:nvSpPr>
        <p:spPr>
          <a:xfrm>
            <a:off x="5295900" y="50292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</a:p>
        </p:txBody>
      </p:sp>
      <p:sp>
        <p:nvSpPr>
          <p:cNvPr id="77" name="Textfeld 76"/>
          <p:cNvSpPr txBox="1"/>
          <p:nvPr/>
        </p:nvSpPr>
        <p:spPr>
          <a:xfrm>
            <a:off x="1638300" y="50292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</a:p>
        </p:txBody>
      </p:sp>
      <p:graphicFrame>
        <p:nvGraphicFramePr>
          <p:cNvPr id="78" name="Tabelle 7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7975109"/>
              </p:ext>
            </p:extLst>
          </p:nvPr>
        </p:nvGraphicFramePr>
        <p:xfrm>
          <a:off x="4800600" y="838200"/>
          <a:ext cx="348343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6686"/>
                <a:gridCol w="696686"/>
                <a:gridCol w="696686"/>
                <a:gridCol w="696686"/>
                <a:gridCol w="696686"/>
              </a:tblGrid>
              <a:tr h="370840">
                <a:tc>
                  <a:txBody>
                    <a:bodyPr/>
                    <a:lstStyle/>
                    <a:p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G2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G1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G0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H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2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b="1" dirty="0" smtClean="0"/>
                        <a:t>1</a:t>
                      </a:r>
                      <a:endParaRPr lang="de-DE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3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4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5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6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b="1" dirty="0" smtClean="0"/>
                        <a:t>0</a:t>
                      </a:r>
                      <a:endParaRPr lang="de-DE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7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1505" name="Gerade Verbindung 21504"/>
          <p:cNvCxnSpPr/>
          <p:nvPr/>
        </p:nvCxnSpPr>
        <p:spPr bwMode="auto">
          <a:xfrm>
            <a:off x="1257300" y="5029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508" name="Textfeld 21507"/>
          <p:cNvSpPr txBox="1"/>
          <p:nvPr/>
        </p:nvSpPr>
        <p:spPr>
          <a:xfrm>
            <a:off x="609600" y="59436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grpSp>
        <p:nvGrpSpPr>
          <p:cNvPr id="82" name="Gruppieren 81"/>
          <p:cNvGrpSpPr/>
          <p:nvPr/>
        </p:nvGrpSpPr>
        <p:grpSpPr>
          <a:xfrm>
            <a:off x="7543800" y="5943600"/>
            <a:ext cx="571500" cy="457200"/>
            <a:chOff x="1295400" y="4495800"/>
            <a:chExt cx="1143000" cy="914400"/>
          </a:xfrm>
        </p:grpSpPr>
        <p:cxnSp>
          <p:nvCxnSpPr>
            <p:cNvPr id="83" name="Gerade Verbindung 82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4" name="Gerade Verbindung 83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5" name="Bogen 84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86" name="Gerade Verbindung 85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87" name="Ellipse 86"/>
          <p:cNvSpPr/>
          <p:nvPr/>
        </p:nvSpPr>
        <p:spPr bwMode="auto">
          <a:xfrm>
            <a:off x="7391400" y="6019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8" name="Gerade Verbindung 87"/>
          <p:cNvCxnSpPr/>
          <p:nvPr/>
        </p:nvCxnSpPr>
        <p:spPr bwMode="auto">
          <a:xfrm>
            <a:off x="7162800" y="5334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88"/>
          <p:cNvCxnSpPr/>
          <p:nvPr/>
        </p:nvCxnSpPr>
        <p:spPr bwMode="auto">
          <a:xfrm>
            <a:off x="7162800" y="6096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0" name="Rechteck 89"/>
          <p:cNvSpPr/>
          <p:nvPr/>
        </p:nvSpPr>
        <p:spPr bwMode="auto">
          <a:xfrm>
            <a:off x="6858000" y="4800600"/>
            <a:ext cx="6096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1" name="Gerade Verbindung 90"/>
          <p:cNvCxnSpPr/>
          <p:nvPr/>
        </p:nvCxnSpPr>
        <p:spPr bwMode="auto">
          <a:xfrm>
            <a:off x="6324600" y="6172200"/>
            <a:ext cx="1219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 Verbindung 91"/>
          <p:cNvCxnSpPr>
            <a:endCxn id="90" idx="1"/>
          </p:cNvCxnSpPr>
          <p:nvPr/>
        </p:nvCxnSpPr>
        <p:spPr bwMode="auto">
          <a:xfrm flipV="1">
            <a:off x="6362700" y="5067300"/>
            <a:ext cx="495300" cy="5715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93" name="Gruppieren 92"/>
          <p:cNvGrpSpPr/>
          <p:nvPr/>
        </p:nvGrpSpPr>
        <p:grpSpPr>
          <a:xfrm>
            <a:off x="7543800" y="5410200"/>
            <a:ext cx="571500" cy="457200"/>
            <a:chOff x="1295400" y="4495800"/>
            <a:chExt cx="1143000" cy="914400"/>
          </a:xfrm>
        </p:grpSpPr>
        <p:cxnSp>
          <p:nvCxnSpPr>
            <p:cNvPr id="94" name="Gerade Verbindung 93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5" name="Gerade Verbindung 94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6" name="Bogen 95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7" name="Gerade Verbindung 96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98" name="Gerade Verbindung 97"/>
          <p:cNvCxnSpPr/>
          <p:nvPr/>
        </p:nvCxnSpPr>
        <p:spPr bwMode="auto">
          <a:xfrm>
            <a:off x="7162800" y="5562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0" name="Textfeld 99"/>
          <p:cNvSpPr txBox="1"/>
          <p:nvPr/>
        </p:nvSpPr>
        <p:spPr>
          <a:xfrm>
            <a:off x="6896100" y="49530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sp>
        <p:nvSpPr>
          <p:cNvPr id="101" name="Textfeld 100"/>
          <p:cNvSpPr txBox="1"/>
          <p:nvPr/>
        </p:nvSpPr>
        <p:spPr>
          <a:xfrm>
            <a:off x="7124700" y="50292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</a:p>
        </p:txBody>
      </p:sp>
      <p:sp>
        <p:nvSpPr>
          <p:cNvPr id="102" name="Textfeld 101"/>
          <p:cNvSpPr txBox="1"/>
          <p:nvPr/>
        </p:nvSpPr>
        <p:spPr>
          <a:xfrm>
            <a:off x="1066800" y="4724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21509" name="Textfeld 21508"/>
          <p:cNvSpPr txBox="1"/>
          <p:nvPr/>
        </p:nvSpPr>
        <p:spPr>
          <a:xfrm>
            <a:off x="1447800" y="53340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H</a:t>
            </a:r>
            <a:endParaRPr lang="de-DE" dirty="0"/>
          </a:p>
        </p:txBody>
      </p:sp>
      <p:sp>
        <p:nvSpPr>
          <p:cNvPr id="103" name="Textfeld 102"/>
          <p:cNvSpPr txBox="1"/>
          <p:nvPr/>
        </p:nvSpPr>
        <p:spPr>
          <a:xfrm>
            <a:off x="3200400" y="53340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G0</a:t>
            </a:r>
            <a:endParaRPr lang="de-DE" dirty="0"/>
          </a:p>
        </p:txBody>
      </p:sp>
      <p:sp>
        <p:nvSpPr>
          <p:cNvPr id="104" name="Textfeld 103"/>
          <p:cNvSpPr txBox="1"/>
          <p:nvPr/>
        </p:nvSpPr>
        <p:spPr>
          <a:xfrm>
            <a:off x="4953000" y="53340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G1</a:t>
            </a:r>
            <a:endParaRPr lang="de-DE" dirty="0"/>
          </a:p>
        </p:txBody>
      </p:sp>
      <p:sp>
        <p:nvSpPr>
          <p:cNvPr id="105" name="Textfeld 104"/>
          <p:cNvSpPr txBox="1"/>
          <p:nvPr/>
        </p:nvSpPr>
        <p:spPr>
          <a:xfrm>
            <a:off x="6781800" y="53340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G2</a:t>
            </a:r>
            <a:endParaRPr lang="de-DE" dirty="0"/>
          </a:p>
        </p:txBody>
      </p:sp>
      <p:sp>
        <p:nvSpPr>
          <p:cNvPr id="99" name="Abgerundetes Rechteck 98"/>
          <p:cNvSpPr/>
          <p:nvPr/>
        </p:nvSpPr>
        <p:spPr bwMode="auto">
          <a:xfrm>
            <a:off x="6781800" y="1524000"/>
            <a:ext cx="1600200" cy="457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6" name="Abgerundetes Rechteck 105"/>
          <p:cNvSpPr/>
          <p:nvPr/>
        </p:nvSpPr>
        <p:spPr bwMode="auto">
          <a:xfrm>
            <a:off x="6781800" y="3048000"/>
            <a:ext cx="1600200" cy="457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" name="Abgerundetes Rechteck 11"/>
          <p:cNvSpPr/>
          <p:nvPr/>
        </p:nvSpPr>
        <p:spPr bwMode="auto">
          <a:xfrm>
            <a:off x="3810000" y="5105400"/>
            <a:ext cx="762000" cy="838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8671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Grey-Zähler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Grey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51</a:t>
            </a:fld>
            <a:endParaRPr lang="de-DE" altLang="de-DE"/>
          </a:p>
        </p:txBody>
      </p:sp>
      <p:grpSp>
        <p:nvGrpSpPr>
          <p:cNvPr id="6" name="Gruppieren 5"/>
          <p:cNvGrpSpPr/>
          <p:nvPr/>
        </p:nvGrpSpPr>
        <p:grpSpPr>
          <a:xfrm>
            <a:off x="2095500" y="5943600"/>
            <a:ext cx="571500" cy="457200"/>
            <a:chOff x="1295400" y="4495800"/>
            <a:chExt cx="1143000" cy="914400"/>
          </a:xfrm>
        </p:grpSpPr>
        <p:cxnSp>
          <p:nvCxnSpPr>
            <p:cNvPr id="7" name="Gerade Verbindung 6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" name="Gerade Verbindung 7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" name="Bogen 8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0" name="Gerade Verbindung 9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4" name="Ellipse 3"/>
          <p:cNvSpPr/>
          <p:nvPr/>
        </p:nvSpPr>
        <p:spPr bwMode="auto">
          <a:xfrm>
            <a:off x="1943100" y="6019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1" name="Gerade Verbindung 10"/>
          <p:cNvCxnSpPr/>
          <p:nvPr/>
        </p:nvCxnSpPr>
        <p:spPr bwMode="auto">
          <a:xfrm>
            <a:off x="1714500" y="5334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 Verbindung 12"/>
          <p:cNvCxnSpPr/>
          <p:nvPr/>
        </p:nvCxnSpPr>
        <p:spPr bwMode="auto">
          <a:xfrm>
            <a:off x="1714500" y="6096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Rechteck 13"/>
          <p:cNvSpPr/>
          <p:nvPr/>
        </p:nvSpPr>
        <p:spPr bwMode="auto">
          <a:xfrm>
            <a:off x="1409700" y="4800600"/>
            <a:ext cx="6096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17" name="Gruppieren 16"/>
          <p:cNvGrpSpPr/>
          <p:nvPr/>
        </p:nvGrpSpPr>
        <p:grpSpPr>
          <a:xfrm>
            <a:off x="3924300" y="5943600"/>
            <a:ext cx="571500" cy="457200"/>
            <a:chOff x="1295400" y="4495800"/>
            <a:chExt cx="1143000" cy="914400"/>
          </a:xfrm>
        </p:grpSpPr>
        <p:cxnSp>
          <p:nvCxnSpPr>
            <p:cNvPr id="18" name="Gerade Verbindung 17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" name="Gerade Verbindung 18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0" name="Bogen 19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1" name="Gerade Verbindung 20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2" name="Ellipse 21"/>
          <p:cNvSpPr/>
          <p:nvPr/>
        </p:nvSpPr>
        <p:spPr bwMode="auto">
          <a:xfrm>
            <a:off x="3771900" y="6019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3" name="Gerade Verbindung 22"/>
          <p:cNvCxnSpPr/>
          <p:nvPr/>
        </p:nvCxnSpPr>
        <p:spPr bwMode="auto">
          <a:xfrm>
            <a:off x="3543300" y="5334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23"/>
          <p:cNvCxnSpPr/>
          <p:nvPr/>
        </p:nvCxnSpPr>
        <p:spPr bwMode="auto">
          <a:xfrm>
            <a:off x="3543300" y="6096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Rechteck 24"/>
          <p:cNvSpPr/>
          <p:nvPr/>
        </p:nvSpPr>
        <p:spPr bwMode="auto">
          <a:xfrm>
            <a:off x="3238500" y="4800600"/>
            <a:ext cx="6096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6" name="Gerade Verbindung 15"/>
          <p:cNvCxnSpPr/>
          <p:nvPr/>
        </p:nvCxnSpPr>
        <p:spPr bwMode="auto">
          <a:xfrm>
            <a:off x="2705100" y="6172200"/>
            <a:ext cx="1219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9" name="Gruppieren 28"/>
          <p:cNvGrpSpPr/>
          <p:nvPr/>
        </p:nvGrpSpPr>
        <p:grpSpPr>
          <a:xfrm>
            <a:off x="5715000" y="5943600"/>
            <a:ext cx="571500" cy="457200"/>
            <a:chOff x="1295400" y="4495800"/>
            <a:chExt cx="1143000" cy="914400"/>
          </a:xfrm>
        </p:grpSpPr>
        <p:cxnSp>
          <p:nvCxnSpPr>
            <p:cNvPr id="30" name="Gerade Verbindung 29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1" name="Gerade Verbindung 30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2" name="Bogen 31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3" name="Gerade Verbindung 32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34" name="Ellipse 33"/>
          <p:cNvSpPr/>
          <p:nvPr/>
        </p:nvSpPr>
        <p:spPr bwMode="auto">
          <a:xfrm>
            <a:off x="5562600" y="6019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5" name="Gerade Verbindung 34"/>
          <p:cNvCxnSpPr/>
          <p:nvPr/>
        </p:nvCxnSpPr>
        <p:spPr bwMode="auto">
          <a:xfrm>
            <a:off x="5334000" y="5334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>
            <a:off x="5334000" y="6096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Rechteck 36"/>
          <p:cNvSpPr/>
          <p:nvPr/>
        </p:nvSpPr>
        <p:spPr bwMode="auto">
          <a:xfrm>
            <a:off x="5029200" y="4800600"/>
            <a:ext cx="6096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8" name="Gerade Verbindung 37"/>
          <p:cNvCxnSpPr/>
          <p:nvPr/>
        </p:nvCxnSpPr>
        <p:spPr bwMode="auto">
          <a:xfrm>
            <a:off x="4495800" y="6172200"/>
            <a:ext cx="1219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Gerade Verbindung 27"/>
          <p:cNvCxnSpPr/>
          <p:nvPr/>
        </p:nvCxnSpPr>
        <p:spPr bwMode="auto">
          <a:xfrm flipH="1" flipV="1">
            <a:off x="876300" y="6172200"/>
            <a:ext cx="12192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41" name="Gruppieren 40"/>
          <p:cNvGrpSpPr/>
          <p:nvPr/>
        </p:nvGrpSpPr>
        <p:grpSpPr>
          <a:xfrm>
            <a:off x="3924300" y="5410200"/>
            <a:ext cx="571500" cy="457200"/>
            <a:chOff x="1295400" y="4495800"/>
            <a:chExt cx="1143000" cy="914400"/>
          </a:xfrm>
        </p:grpSpPr>
        <p:cxnSp>
          <p:nvCxnSpPr>
            <p:cNvPr id="42" name="Gerade Verbindung 41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3" name="Gerade Verbindung 42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4" name="Bogen 43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45" name="Gerade Verbindung 44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4337" name="Gerade Verbindung 14336"/>
          <p:cNvCxnSpPr/>
          <p:nvPr/>
        </p:nvCxnSpPr>
        <p:spPr bwMode="auto">
          <a:xfrm>
            <a:off x="3543300" y="5562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Gerade Verbindung 52"/>
          <p:cNvCxnSpPr/>
          <p:nvPr/>
        </p:nvCxnSpPr>
        <p:spPr bwMode="auto">
          <a:xfrm flipV="1">
            <a:off x="2705100" y="5715000"/>
            <a:ext cx="12192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7" name="Gerade Verbindung 14346"/>
          <p:cNvCxnSpPr>
            <a:endCxn id="37" idx="1"/>
          </p:cNvCxnSpPr>
          <p:nvPr/>
        </p:nvCxnSpPr>
        <p:spPr bwMode="auto">
          <a:xfrm flipV="1">
            <a:off x="4533900" y="5067300"/>
            <a:ext cx="495300" cy="5715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9" name="Gruppieren 58"/>
          <p:cNvGrpSpPr/>
          <p:nvPr/>
        </p:nvGrpSpPr>
        <p:grpSpPr>
          <a:xfrm>
            <a:off x="2095500" y="5410200"/>
            <a:ext cx="571500" cy="457200"/>
            <a:chOff x="1295400" y="4495800"/>
            <a:chExt cx="1143000" cy="914400"/>
          </a:xfrm>
        </p:grpSpPr>
        <p:cxnSp>
          <p:nvCxnSpPr>
            <p:cNvPr id="60" name="Gerade Verbindung 59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1" name="Gerade Verbindung 60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2" name="Bogen 61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63" name="Gerade Verbindung 62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64" name="Gerade Verbindung 63"/>
          <p:cNvCxnSpPr/>
          <p:nvPr/>
        </p:nvCxnSpPr>
        <p:spPr bwMode="auto">
          <a:xfrm>
            <a:off x="1714500" y="5562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5" name="Gruppieren 64"/>
          <p:cNvGrpSpPr/>
          <p:nvPr/>
        </p:nvGrpSpPr>
        <p:grpSpPr>
          <a:xfrm>
            <a:off x="5715000" y="5410200"/>
            <a:ext cx="571500" cy="457200"/>
            <a:chOff x="1295400" y="4495800"/>
            <a:chExt cx="1143000" cy="914400"/>
          </a:xfrm>
        </p:grpSpPr>
        <p:cxnSp>
          <p:nvCxnSpPr>
            <p:cNvPr id="66" name="Gerade Verbindung 65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7" name="Gerade Verbindung 66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8" name="Bogen 67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69" name="Gerade Verbindung 68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70" name="Gerade Verbindung 69"/>
          <p:cNvCxnSpPr/>
          <p:nvPr/>
        </p:nvCxnSpPr>
        <p:spPr bwMode="auto">
          <a:xfrm>
            <a:off x="5334000" y="5562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 flipV="1">
            <a:off x="876300" y="5715000"/>
            <a:ext cx="12192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 Verbindung 56"/>
          <p:cNvCxnSpPr/>
          <p:nvPr/>
        </p:nvCxnSpPr>
        <p:spPr bwMode="auto">
          <a:xfrm flipV="1">
            <a:off x="2705100" y="5029200"/>
            <a:ext cx="495300" cy="5715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Textfeld 4"/>
          <p:cNvSpPr txBox="1"/>
          <p:nvPr/>
        </p:nvSpPr>
        <p:spPr>
          <a:xfrm>
            <a:off x="5067300" y="49530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sp>
        <p:nvSpPr>
          <p:cNvPr id="73" name="Textfeld 72"/>
          <p:cNvSpPr txBox="1"/>
          <p:nvPr/>
        </p:nvSpPr>
        <p:spPr>
          <a:xfrm>
            <a:off x="3238500" y="49530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sp>
        <p:nvSpPr>
          <p:cNvPr id="74" name="Textfeld 73"/>
          <p:cNvSpPr txBox="1"/>
          <p:nvPr/>
        </p:nvSpPr>
        <p:spPr>
          <a:xfrm>
            <a:off x="1409700" y="49530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sp>
        <p:nvSpPr>
          <p:cNvPr id="75" name="Textfeld 74"/>
          <p:cNvSpPr txBox="1"/>
          <p:nvPr/>
        </p:nvSpPr>
        <p:spPr>
          <a:xfrm>
            <a:off x="3530476" y="50292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</a:p>
        </p:txBody>
      </p:sp>
      <p:sp>
        <p:nvSpPr>
          <p:cNvPr id="76" name="Textfeld 75"/>
          <p:cNvSpPr txBox="1"/>
          <p:nvPr/>
        </p:nvSpPr>
        <p:spPr>
          <a:xfrm>
            <a:off x="5295900" y="50292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</a:p>
        </p:txBody>
      </p:sp>
      <p:sp>
        <p:nvSpPr>
          <p:cNvPr id="77" name="Textfeld 76"/>
          <p:cNvSpPr txBox="1"/>
          <p:nvPr/>
        </p:nvSpPr>
        <p:spPr>
          <a:xfrm>
            <a:off x="1638300" y="50292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</a:p>
        </p:txBody>
      </p:sp>
      <p:graphicFrame>
        <p:nvGraphicFramePr>
          <p:cNvPr id="78" name="Tabelle 7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8337307"/>
              </p:ext>
            </p:extLst>
          </p:nvPr>
        </p:nvGraphicFramePr>
        <p:xfrm>
          <a:off x="4800600" y="838200"/>
          <a:ext cx="348343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6686"/>
                <a:gridCol w="696686"/>
                <a:gridCol w="696686"/>
                <a:gridCol w="696686"/>
                <a:gridCol w="696686"/>
              </a:tblGrid>
              <a:tr h="370840">
                <a:tc>
                  <a:txBody>
                    <a:bodyPr/>
                    <a:lstStyle/>
                    <a:p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G2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G1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G0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H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2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b="1" dirty="0" smtClean="0"/>
                        <a:t>1</a:t>
                      </a:r>
                      <a:endParaRPr lang="de-DE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3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4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b="1" dirty="0" smtClean="0"/>
                        <a:t>1</a:t>
                      </a:r>
                      <a:endParaRPr lang="de-DE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5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6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b="1" dirty="0" smtClean="0"/>
                        <a:t>0</a:t>
                      </a:r>
                      <a:endParaRPr lang="de-DE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7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1505" name="Gerade Verbindung 21504"/>
          <p:cNvCxnSpPr/>
          <p:nvPr/>
        </p:nvCxnSpPr>
        <p:spPr bwMode="auto">
          <a:xfrm>
            <a:off x="1257300" y="5029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508" name="Textfeld 21507"/>
          <p:cNvSpPr txBox="1"/>
          <p:nvPr/>
        </p:nvSpPr>
        <p:spPr>
          <a:xfrm>
            <a:off x="609600" y="59436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grpSp>
        <p:nvGrpSpPr>
          <p:cNvPr id="82" name="Gruppieren 81"/>
          <p:cNvGrpSpPr/>
          <p:nvPr/>
        </p:nvGrpSpPr>
        <p:grpSpPr>
          <a:xfrm>
            <a:off x="7543800" y="5943600"/>
            <a:ext cx="571500" cy="457200"/>
            <a:chOff x="1295400" y="4495800"/>
            <a:chExt cx="1143000" cy="914400"/>
          </a:xfrm>
        </p:grpSpPr>
        <p:cxnSp>
          <p:nvCxnSpPr>
            <p:cNvPr id="83" name="Gerade Verbindung 82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4" name="Gerade Verbindung 83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5" name="Bogen 84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86" name="Gerade Verbindung 85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87" name="Ellipse 86"/>
          <p:cNvSpPr/>
          <p:nvPr/>
        </p:nvSpPr>
        <p:spPr bwMode="auto">
          <a:xfrm>
            <a:off x="7391400" y="6019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8" name="Gerade Verbindung 87"/>
          <p:cNvCxnSpPr/>
          <p:nvPr/>
        </p:nvCxnSpPr>
        <p:spPr bwMode="auto">
          <a:xfrm>
            <a:off x="7162800" y="5334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88"/>
          <p:cNvCxnSpPr/>
          <p:nvPr/>
        </p:nvCxnSpPr>
        <p:spPr bwMode="auto">
          <a:xfrm>
            <a:off x="7162800" y="6096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0" name="Rechteck 89"/>
          <p:cNvSpPr/>
          <p:nvPr/>
        </p:nvSpPr>
        <p:spPr bwMode="auto">
          <a:xfrm>
            <a:off x="6858000" y="4800600"/>
            <a:ext cx="6096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1" name="Gerade Verbindung 90"/>
          <p:cNvCxnSpPr/>
          <p:nvPr/>
        </p:nvCxnSpPr>
        <p:spPr bwMode="auto">
          <a:xfrm>
            <a:off x="6324600" y="6172200"/>
            <a:ext cx="1219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 Verbindung 91"/>
          <p:cNvCxnSpPr>
            <a:endCxn id="90" idx="1"/>
          </p:cNvCxnSpPr>
          <p:nvPr/>
        </p:nvCxnSpPr>
        <p:spPr bwMode="auto">
          <a:xfrm flipV="1">
            <a:off x="6324600" y="5067300"/>
            <a:ext cx="533400" cy="5715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93" name="Gruppieren 92"/>
          <p:cNvGrpSpPr/>
          <p:nvPr/>
        </p:nvGrpSpPr>
        <p:grpSpPr>
          <a:xfrm>
            <a:off x="7543800" y="5410200"/>
            <a:ext cx="571500" cy="457200"/>
            <a:chOff x="1295400" y="4495800"/>
            <a:chExt cx="1143000" cy="914400"/>
          </a:xfrm>
        </p:grpSpPr>
        <p:cxnSp>
          <p:nvCxnSpPr>
            <p:cNvPr id="94" name="Gerade Verbindung 93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5" name="Gerade Verbindung 94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6" name="Bogen 95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7" name="Gerade Verbindung 96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98" name="Gerade Verbindung 97"/>
          <p:cNvCxnSpPr/>
          <p:nvPr/>
        </p:nvCxnSpPr>
        <p:spPr bwMode="auto">
          <a:xfrm>
            <a:off x="7162800" y="5562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0" name="Textfeld 99"/>
          <p:cNvSpPr txBox="1"/>
          <p:nvPr/>
        </p:nvSpPr>
        <p:spPr>
          <a:xfrm>
            <a:off x="6896100" y="49530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sp>
        <p:nvSpPr>
          <p:cNvPr id="101" name="Textfeld 100"/>
          <p:cNvSpPr txBox="1"/>
          <p:nvPr/>
        </p:nvSpPr>
        <p:spPr>
          <a:xfrm>
            <a:off x="7124700" y="50292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</a:p>
        </p:txBody>
      </p:sp>
      <p:sp>
        <p:nvSpPr>
          <p:cNvPr id="102" name="Textfeld 101"/>
          <p:cNvSpPr txBox="1"/>
          <p:nvPr/>
        </p:nvSpPr>
        <p:spPr>
          <a:xfrm>
            <a:off x="1066800" y="4724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21509" name="Textfeld 21508"/>
          <p:cNvSpPr txBox="1"/>
          <p:nvPr/>
        </p:nvSpPr>
        <p:spPr>
          <a:xfrm>
            <a:off x="1447800" y="53340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H</a:t>
            </a:r>
            <a:endParaRPr lang="de-DE" dirty="0"/>
          </a:p>
        </p:txBody>
      </p:sp>
      <p:sp>
        <p:nvSpPr>
          <p:cNvPr id="103" name="Textfeld 102"/>
          <p:cNvSpPr txBox="1"/>
          <p:nvPr/>
        </p:nvSpPr>
        <p:spPr>
          <a:xfrm>
            <a:off x="3200400" y="53340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G0</a:t>
            </a:r>
            <a:endParaRPr lang="de-DE" dirty="0"/>
          </a:p>
        </p:txBody>
      </p:sp>
      <p:sp>
        <p:nvSpPr>
          <p:cNvPr id="104" name="Textfeld 103"/>
          <p:cNvSpPr txBox="1"/>
          <p:nvPr/>
        </p:nvSpPr>
        <p:spPr>
          <a:xfrm>
            <a:off x="4953000" y="53340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G1</a:t>
            </a:r>
            <a:endParaRPr lang="de-DE" dirty="0"/>
          </a:p>
        </p:txBody>
      </p:sp>
      <p:sp>
        <p:nvSpPr>
          <p:cNvPr id="105" name="Textfeld 104"/>
          <p:cNvSpPr txBox="1"/>
          <p:nvPr/>
        </p:nvSpPr>
        <p:spPr>
          <a:xfrm>
            <a:off x="6781800" y="53340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G2</a:t>
            </a:r>
            <a:endParaRPr lang="de-DE" dirty="0"/>
          </a:p>
        </p:txBody>
      </p:sp>
      <p:sp>
        <p:nvSpPr>
          <p:cNvPr id="106" name="Abgerundetes Rechteck 105"/>
          <p:cNvSpPr/>
          <p:nvPr/>
        </p:nvSpPr>
        <p:spPr bwMode="auto">
          <a:xfrm>
            <a:off x="6172200" y="2286000"/>
            <a:ext cx="2209800" cy="457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" name="Abgerundetes Rechteck 11"/>
          <p:cNvSpPr/>
          <p:nvPr/>
        </p:nvSpPr>
        <p:spPr bwMode="auto">
          <a:xfrm>
            <a:off x="5638800" y="5105400"/>
            <a:ext cx="762000" cy="838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7" name="Gerade Verbindung 106"/>
          <p:cNvCxnSpPr/>
          <p:nvPr/>
        </p:nvCxnSpPr>
        <p:spPr bwMode="auto">
          <a:xfrm flipV="1">
            <a:off x="4495800" y="5715000"/>
            <a:ext cx="12192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580102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Grey-Zähler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Grey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52</a:t>
            </a:fld>
            <a:endParaRPr lang="de-DE" altLang="de-DE"/>
          </a:p>
        </p:txBody>
      </p:sp>
      <p:grpSp>
        <p:nvGrpSpPr>
          <p:cNvPr id="6" name="Gruppieren 5"/>
          <p:cNvGrpSpPr/>
          <p:nvPr/>
        </p:nvGrpSpPr>
        <p:grpSpPr>
          <a:xfrm>
            <a:off x="2095500" y="5943600"/>
            <a:ext cx="571500" cy="457200"/>
            <a:chOff x="1295400" y="4495800"/>
            <a:chExt cx="1143000" cy="914400"/>
          </a:xfrm>
        </p:grpSpPr>
        <p:cxnSp>
          <p:nvCxnSpPr>
            <p:cNvPr id="7" name="Gerade Verbindung 6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" name="Gerade Verbindung 7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" name="Bogen 8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0" name="Gerade Verbindung 9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4" name="Ellipse 3"/>
          <p:cNvSpPr/>
          <p:nvPr/>
        </p:nvSpPr>
        <p:spPr bwMode="auto">
          <a:xfrm>
            <a:off x="1943100" y="6019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1" name="Gerade Verbindung 10"/>
          <p:cNvCxnSpPr/>
          <p:nvPr/>
        </p:nvCxnSpPr>
        <p:spPr bwMode="auto">
          <a:xfrm>
            <a:off x="1714500" y="5334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 Verbindung 12"/>
          <p:cNvCxnSpPr/>
          <p:nvPr/>
        </p:nvCxnSpPr>
        <p:spPr bwMode="auto">
          <a:xfrm>
            <a:off x="1714500" y="6096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Rechteck 13"/>
          <p:cNvSpPr/>
          <p:nvPr/>
        </p:nvSpPr>
        <p:spPr bwMode="auto">
          <a:xfrm>
            <a:off x="1409700" y="4800600"/>
            <a:ext cx="6096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17" name="Gruppieren 16"/>
          <p:cNvGrpSpPr/>
          <p:nvPr/>
        </p:nvGrpSpPr>
        <p:grpSpPr>
          <a:xfrm>
            <a:off x="3924300" y="5943600"/>
            <a:ext cx="571500" cy="457200"/>
            <a:chOff x="1295400" y="4495800"/>
            <a:chExt cx="1143000" cy="914400"/>
          </a:xfrm>
        </p:grpSpPr>
        <p:cxnSp>
          <p:nvCxnSpPr>
            <p:cNvPr id="18" name="Gerade Verbindung 17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" name="Gerade Verbindung 18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0" name="Bogen 19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1" name="Gerade Verbindung 20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2" name="Ellipse 21"/>
          <p:cNvSpPr/>
          <p:nvPr/>
        </p:nvSpPr>
        <p:spPr bwMode="auto">
          <a:xfrm>
            <a:off x="3771900" y="6019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3" name="Gerade Verbindung 22"/>
          <p:cNvCxnSpPr/>
          <p:nvPr/>
        </p:nvCxnSpPr>
        <p:spPr bwMode="auto">
          <a:xfrm>
            <a:off x="3543300" y="5334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23"/>
          <p:cNvCxnSpPr/>
          <p:nvPr/>
        </p:nvCxnSpPr>
        <p:spPr bwMode="auto">
          <a:xfrm>
            <a:off x="3543300" y="6096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Rechteck 24"/>
          <p:cNvSpPr/>
          <p:nvPr/>
        </p:nvSpPr>
        <p:spPr bwMode="auto">
          <a:xfrm>
            <a:off x="3238500" y="4800600"/>
            <a:ext cx="6096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6" name="Gerade Verbindung 15"/>
          <p:cNvCxnSpPr/>
          <p:nvPr/>
        </p:nvCxnSpPr>
        <p:spPr bwMode="auto">
          <a:xfrm>
            <a:off x="2705100" y="6172200"/>
            <a:ext cx="1219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9" name="Gruppieren 28"/>
          <p:cNvGrpSpPr/>
          <p:nvPr/>
        </p:nvGrpSpPr>
        <p:grpSpPr>
          <a:xfrm>
            <a:off x="5715000" y="5943600"/>
            <a:ext cx="571500" cy="457200"/>
            <a:chOff x="1295400" y="4495800"/>
            <a:chExt cx="1143000" cy="914400"/>
          </a:xfrm>
        </p:grpSpPr>
        <p:cxnSp>
          <p:nvCxnSpPr>
            <p:cNvPr id="30" name="Gerade Verbindung 29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1" name="Gerade Verbindung 30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2" name="Bogen 31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3" name="Gerade Verbindung 32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34" name="Ellipse 33"/>
          <p:cNvSpPr/>
          <p:nvPr/>
        </p:nvSpPr>
        <p:spPr bwMode="auto">
          <a:xfrm>
            <a:off x="5562600" y="6019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5" name="Gerade Verbindung 34"/>
          <p:cNvCxnSpPr/>
          <p:nvPr/>
        </p:nvCxnSpPr>
        <p:spPr bwMode="auto">
          <a:xfrm>
            <a:off x="5334000" y="5334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>
            <a:off x="5334000" y="6096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Rechteck 36"/>
          <p:cNvSpPr/>
          <p:nvPr/>
        </p:nvSpPr>
        <p:spPr bwMode="auto">
          <a:xfrm>
            <a:off x="5029200" y="4800600"/>
            <a:ext cx="6096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8" name="Gerade Verbindung 37"/>
          <p:cNvCxnSpPr/>
          <p:nvPr/>
        </p:nvCxnSpPr>
        <p:spPr bwMode="auto">
          <a:xfrm>
            <a:off x="4495800" y="6172200"/>
            <a:ext cx="1219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Gerade Verbindung 27"/>
          <p:cNvCxnSpPr/>
          <p:nvPr/>
        </p:nvCxnSpPr>
        <p:spPr bwMode="auto">
          <a:xfrm flipH="1" flipV="1">
            <a:off x="876300" y="6172200"/>
            <a:ext cx="12192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41" name="Gruppieren 40"/>
          <p:cNvGrpSpPr/>
          <p:nvPr/>
        </p:nvGrpSpPr>
        <p:grpSpPr>
          <a:xfrm>
            <a:off x="3924300" y="5410200"/>
            <a:ext cx="571500" cy="457200"/>
            <a:chOff x="1295400" y="4495800"/>
            <a:chExt cx="1143000" cy="914400"/>
          </a:xfrm>
        </p:grpSpPr>
        <p:cxnSp>
          <p:nvCxnSpPr>
            <p:cNvPr id="42" name="Gerade Verbindung 41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3" name="Gerade Verbindung 42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4" name="Bogen 43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45" name="Gerade Verbindung 44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4337" name="Gerade Verbindung 14336"/>
          <p:cNvCxnSpPr/>
          <p:nvPr/>
        </p:nvCxnSpPr>
        <p:spPr bwMode="auto">
          <a:xfrm>
            <a:off x="3543300" y="5562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Gerade Verbindung 52"/>
          <p:cNvCxnSpPr/>
          <p:nvPr/>
        </p:nvCxnSpPr>
        <p:spPr bwMode="auto">
          <a:xfrm flipV="1">
            <a:off x="2705100" y="5715000"/>
            <a:ext cx="12192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7" name="Gerade Verbindung 14346"/>
          <p:cNvCxnSpPr>
            <a:endCxn id="37" idx="1"/>
          </p:cNvCxnSpPr>
          <p:nvPr/>
        </p:nvCxnSpPr>
        <p:spPr bwMode="auto">
          <a:xfrm flipV="1">
            <a:off x="4533900" y="5067300"/>
            <a:ext cx="495300" cy="5715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9" name="Gruppieren 58"/>
          <p:cNvGrpSpPr/>
          <p:nvPr/>
        </p:nvGrpSpPr>
        <p:grpSpPr>
          <a:xfrm>
            <a:off x="2095500" y="5410200"/>
            <a:ext cx="571500" cy="457200"/>
            <a:chOff x="1295400" y="4495800"/>
            <a:chExt cx="1143000" cy="914400"/>
          </a:xfrm>
        </p:grpSpPr>
        <p:cxnSp>
          <p:nvCxnSpPr>
            <p:cNvPr id="60" name="Gerade Verbindung 59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1" name="Gerade Verbindung 60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2" name="Bogen 61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63" name="Gerade Verbindung 62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64" name="Gerade Verbindung 63"/>
          <p:cNvCxnSpPr/>
          <p:nvPr/>
        </p:nvCxnSpPr>
        <p:spPr bwMode="auto">
          <a:xfrm>
            <a:off x="1714500" y="5562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5" name="Gruppieren 64"/>
          <p:cNvGrpSpPr/>
          <p:nvPr/>
        </p:nvGrpSpPr>
        <p:grpSpPr>
          <a:xfrm>
            <a:off x="5715000" y="5410200"/>
            <a:ext cx="571500" cy="457200"/>
            <a:chOff x="1295400" y="4495800"/>
            <a:chExt cx="1143000" cy="914400"/>
          </a:xfrm>
        </p:grpSpPr>
        <p:cxnSp>
          <p:nvCxnSpPr>
            <p:cNvPr id="66" name="Gerade Verbindung 65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7" name="Gerade Verbindung 66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8" name="Bogen 67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69" name="Gerade Verbindung 68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70" name="Gerade Verbindung 69"/>
          <p:cNvCxnSpPr/>
          <p:nvPr/>
        </p:nvCxnSpPr>
        <p:spPr bwMode="auto">
          <a:xfrm>
            <a:off x="5334000" y="5562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 flipV="1">
            <a:off x="876300" y="5715000"/>
            <a:ext cx="12192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 Verbindung 56"/>
          <p:cNvCxnSpPr/>
          <p:nvPr/>
        </p:nvCxnSpPr>
        <p:spPr bwMode="auto">
          <a:xfrm flipV="1">
            <a:off x="2705100" y="5029200"/>
            <a:ext cx="495300" cy="5715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Textfeld 4"/>
          <p:cNvSpPr txBox="1"/>
          <p:nvPr/>
        </p:nvSpPr>
        <p:spPr>
          <a:xfrm>
            <a:off x="5067300" y="49530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sp>
        <p:nvSpPr>
          <p:cNvPr id="73" name="Textfeld 72"/>
          <p:cNvSpPr txBox="1"/>
          <p:nvPr/>
        </p:nvSpPr>
        <p:spPr>
          <a:xfrm>
            <a:off x="3238500" y="49530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sp>
        <p:nvSpPr>
          <p:cNvPr id="74" name="Textfeld 73"/>
          <p:cNvSpPr txBox="1"/>
          <p:nvPr/>
        </p:nvSpPr>
        <p:spPr>
          <a:xfrm>
            <a:off x="1409700" y="49530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sp>
        <p:nvSpPr>
          <p:cNvPr id="75" name="Textfeld 74"/>
          <p:cNvSpPr txBox="1"/>
          <p:nvPr/>
        </p:nvSpPr>
        <p:spPr>
          <a:xfrm>
            <a:off x="3530476" y="50292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</a:p>
        </p:txBody>
      </p:sp>
      <p:sp>
        <p:nvSpPr>
          <p:cNvPr id="76" name="Textfeld 75"/>
          <p:cNvSpPr txBox="1"/>
          <p:nvPr/>
        </p:nvSpPr>
        <p:spPr>
          <a:xfrm>
            <a:off x="5295900" y="50292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</a:p>
        </p:txBody>
      </p:sp>
      <p:sp>
        <p:nvSpPr>
          <p:cNvPr id="77" name="Textfeld 76"/>
          <p:cNvSpPr txBox="1"/>
          <p:nvPr/>
        </p:nvSpPr>
        <p:spPr>
          <a:xfrm>
            <a:off x="1638300" y="50292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</a:p>
        </p:txBody>
      </p:sp>
      <p:graphicFrame>
        <p:nvGraphicFramePr>
          <p:cNvPr id="78" name="Tabelle 7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809783"/>
              </p:ext>
            </p:extLst>
          </p:nvPr>
        </p:nvGraphicFramePr>
        <p:xfrm>
          <a:off x="4800600" y="838200"/>
          <a:ext cx="348343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6686"/>
                <a:gridCol w="696686"/>
                <a:gridCol w="696686"/>
                <a:gridCol w="696686"/>
                <a:gridCol w="696686"/>
              </a:tblGrid>
              <a:tr h="370840">
                <a:tc>
                  <a:txBody>
                    <a:bodyPr/>
                    <a:lstStyle/>
                    <a:p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G2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G1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G0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H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2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b="1" dirty="0" smtClean="0"/>
                        <a:t>1</a:t>
                      </a:r>
                      <a:endParaRPr lang="de-DE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3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4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b="1" dirty="0" smtClean="0"/>
                        <a:t>1</a:t>
                      </a:r>
                      <a:endParaRPr lang="de-DE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5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6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b="1" dirty="0" smtClean="0"/>
                        <a:t>0</a:t>
                      </a:r>
                      <a:endParaRPr lang="de-DE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7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1505" name="Gerade Verbindung 21504"/>
          <p:cNvCxnSpPr/>
          <p:nvPr/>
        </p:nvCxnSpPr>
        <p:spPr bwMode="auto">
          <a:xfrm>
            <a:off x="1257300" y="5029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508" name="Textfeld 21507"/>
          <p:cNvSpPr txBox="1"/>
          <p:nvPr/>
        </p:nvSpPr>
        <p:spPr>
          <a:xfrm>
            <a:off x="609600" y="59436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cxnSp>
        <p:nvCxnSpPr>
          <p:cNvPr id="88" name="Gerade Verbindung 87"/>
          <p:cNvCxnSpPr/>
          <p:nvPr/>
        </p:nvCxnSpPr>
        <p:spPr bwMode="auto">
          <a:xfrm>
            <a:off x="7162800" y="5334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0" name="Rechteck 89"/>
          <p:cNvSpPr/>
          <p:nvPr/>
        </p:nvSpPr>
        <p:spPr bwMode="auto">
          <a:xfrm>
            <a:off x="6858000" y="4800600"/>
            <a:ext cx="6096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2" name="Gerade Verbindung 91"/>
          <p:cNvCxnSpPr>
            <a:endCxn id="90" idx="1"/>
          </p:cNvCxnSpPr>
          <p:nvPr/>
        </p:nvCxnSpPr>
        <p:spPr bwMode="auto">
          <a:xfrm flipV="1">
            <a:off x="4495800" y="5067300"/>
            <a:ext cx="2362200" cy="11049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0" name="Textfeld 99"/>
          <p:cNvSpPr txBox="1"/>
          <p:nvPr/>
        </p:nvSpPr>
        <p:spPr>
          <a:xfrm>
            <a:off x="6896100" y="49530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sp>
        <p:nvSpPr>
          <p:cNvPr id="101" name="Textfeld 100"/>
          <p:cNvSpPr txBox="1"/>
          <p:nvPr/>
        </p:nvSpPr>
        <p:spPr>
          <a:xfrm>
            <a:off x="7124700" y="50292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</a:p>
        </p:txBody>
      </p:sp>
      <p:sp>
        <p:nvSpPr>
          <p:cNvPr id="102" name="Textfeld 101"/>
          <p:cNvSpPr txBox="1"/>
          <p:nvPr/>
        </p:nvSpPr>
        <p:spPr>
          <a:xfrm>
            <a:off x="1066800" y="4724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21509" name="Textfeld 21508"/>
          <p:cNvSpPr txBox="1"/>
          <p:nvPr/>
        </p:nvSpPr>
        <p:spPr>
          <a:xfrm>
            <a:off x="1447800" y="53340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H</a:t>
            </a:r>
            <a:endParaRPr lang="de-DE" dirty="0"/>
          </a:p>
        </p:txBody>
      </p:sp>
      <p:sp>
        <p:nvSpPr>
          <p:cNvPr id="103" name="Textfeld 102"/>
          <p:cNvSpPr txBox="1"/>
          <p:nvPr/>
        </p:nvSpPr>
        <p:spPr>
          <a:xfrm>
            <a:off x="3200400" y="53340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G0</a:t>
            </a:r>
            <a:endParaRPr lang="de-DE" dirty="0"/>
          </a:p>
        </p:txBody>
      </p:sp>
      <p:sp>
        <p:nvSpPr>
          <p:cNvPr id="104" name="Textfeld 103"/>
          <p:cNvSpPr txBox="1"/>
          <p:nvPr/>
        </p:nvSpPr>
        <p:spPr>
          <a:xfrm>
            <a:off x="4953000" y="53340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G1</a:t>
            </a:r>
            <a:endParaRPr lang="de-DE" dirty="0"/>
          </a:p>
        </p:txBody>
      </p:sp>
      <p:sp>
        <p:nvSpPr>
          <p:cNvPr id="105" name="Textfeld 104"/>
          <p:cNvSpPr txBox="1"/>
          <p:nvPr/>
        </p:nvSpPr>
        <p:spPr>
          <a:xfrm>
            <a:off x="6781800" y="53340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G2</a:t>
            </a:r>
            <a:endParaRPr lang="de-DE" dirty="0"/>
          </a:p>
        </p:txBody>
      </p:sp>
      <p:sp>
        <p:nvSpPr>
          <p:cNvPr id="106" name="Abgerundetes Rechteck 105"/>
          <p:cNvSpPr/>
          <p:nvPr/>
        </p:nvSpPr>
        <p:spPr bwMode="auto">
          <a:xfrm>
            <a:off x="6858000" y="2286000"/>
            <a:ext cx="1524000" cy="457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" name="Abgerundetes Rechteck 11"/>
          <p:cNvSpPr/>
          <p:nvPr/>
        </p:nvSpPr>
        <p:spPr bwMode="auto">
          <a:xfrm>
            <a:off x="5638800" y="5105400"/>
            <a:ext cx="762000" cy="838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7" name="Gerade Verbindung 106"/>
          <p:cNvCxnSpPr/>
          <p:nvPr/>
        </p:nvCxnSpPr>
        <p:spPr bwMode="auto">
          <a:xfrm flipV="1">
            <a:off x="4495800" y="5715000"/>
            <a:ext cx="12192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8" name="Abgerundetes Rechteck 107"/>
          <p:cNvSpPr/>
          <p:nvPr/>
        </p:nvSpPr>
        <p:spPr bwMode="auto">
          <a:xfrm>
            <a:off x="6858000" y="3733800"/>
            <a:ext cx="1524000" cy="457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7453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smtClean="0"/>
              <a:t>Takt-Baum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289050"/>
          </a:xfrm>
        </p:spPr>
        <p:txBody>
          <a:bodyPr/>
          <a:lstStyle/>
          <a:p>
            <a:r>
              <a:rPr lang="de-DE" dirty="0"/>
              <a:t>Cox = W*L* </a:t>
            </a:r>
            <a:r>
              <a:rPr lang="de-DE" dirty="0" smtClean="0"/>
              <a:t>EpsilonSiO2/</a:t>
            </a:r>
            <a:r>
              <a:rPr lang="de-DE" dirty="0" err="1" smtClean="0"/>
              <a:t>Tox</a:t>
            </a:r>
            <a:endParaRPr lang="de-DE" dirty="0"/>
          </a:p>
          <a:p>
            <a:r>
              <a:rPr lang="de-DE" dirty="0" smtClean="0"/>
              <a:t>Wir </a:t>
            </a:r>
            <a:r>
              <a:rPr lang="de-DE" dirty="0"/>
              <a:t>haben einen Flip-Flop Ausgang, der einem Inverter mit Stärke </a:t>
            </a:r>
            <a:r>
              <a:rPr lang="de-DE" dirty="0" smtClean="0"/>
              <a:t>1</a:t>
            </a:r>
          </a:p>
          <a:p>
            <a:r>
              <a:rPr lang="de-DE" dirty="0"/>
              <a:t>Wir möchten, dass der Flip-Flop ein Taktsignal generiert, das für 1100 weitere Flip-Flops verwendet </a:t>
            </a:r>
            <a:r>
              <a:rPr lang="de-DE" dirty="0" smtClean="0"/>
              <a:t>wird</a:t>
            </a:r>
          </a:p>
          <a:p>
            <a:r>
              <a:rPr lang="de-DE" dirty="0" smtClean="0"/>
              <a:t>Optimale Lösung?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53</a:t>
            </a:fld>
            <a:endParaRPr lang="de-DE" altLang="de-DE"/>
          </a:p>
        </p:txBody>
      </p:sp>
      <p:cxnSp>
        <p:nvCxnSpPr>
          <p:cNvPr id="39" name="Gerade Verbindung 38"/>
          <p:cNvCxnSpPr/>
          <p:nvPr/>
        </p:nvCxnSpPr>
        <p:spPr bwMode="auto">
          <a:xfrm>
            <a:off x="12954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/>
          <p:nvPr/>
        </p:nvCxnSpPr>
        <p:spPr bwMode="auto">
          <a:xfrm>
            <a:off x="27432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" name="Ellipse 40"/>
          <p:cNvSpPr/>
          <p:nvPr/>
        </p:nvSpPr>
        <p:spPr bwMode="auto">
          <a:xfrm>
            <a:off x="2743200" y="5410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2" name="Gleichschenkliges Dreieck 41"/>
          <p:cNvSpPr/>
          <p:nvPr/>
        </p:nvSpPr>
        <p:spPr bwMode="auto">
          <a:xfrm rot="5400000">
            <a:off x="1755648" y="5102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0" name="Gerade Verbindung 49"/>
          <p:cNvCxnSpPr/>
          <p:nvPr/>
        </p:nvCxnSpPr>
        <p:spPr bwMode="auto">
          <a:xfrm>
            <a:off x="3276600" y="5562600"/>
            <a:ext cx="1371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" name="Gruppieren 5"/>
          <p:cNvGrpSpPr/>
          <p:nvPr/>
        </p:nvGrpSpPr>
        <p:grpSpPr>
          <a:xfrm>
            <a:off x="4648200" y="5029200"/>
            <a:ext cx="457200" cy="762000"/>
            <a:chOff x="4648200" y="5029200"/>
            <a:chExt cx="457200" cy="762000"/>
          </a:xfrm>
        </p:grpSpPr>
        <p:sp>
          <p:nvSpPr>
            <p:cNvPr id="4" name="Rechteck 3"/>
            <p:cNvSpPr/>
            <p:nvPr/>
          </p:nvSpPr>
          <p:spPr bwMode="auto">
            <a:xfrm>
              <a:off x="4648200" y="5029200"/>
              <a:ext cx="457200" cy="762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5" name="Gleichschenkliges Dreieck 4"/>
            <p:cNvSpPr/>
            <p:nvPr/>
          </p:nvSpPr>
          <p:spPr bwMode="auto">
            <a:xfrm rot="5400000">
              <a:off x="4648200" y="5486400"/>
              <a:ext cx="152400" cy="152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20" name="Gruppieren 19"/>
          <p:cNvGrpSpPr/>
          <p:nvPr/>
        </p:nvGrpSpPr>
        <p:grpSpPr>
          <a:xfrm>
            <a:off x="4648200" y="4114800"/>
            <a:ext cx="457200" cy="762000"/>
            <a:chOff x="4648200" y="5029200"/>
            <a:chExt cx="457200" cy="762000"/>
          </a:xfrm>
        </p:grpSpPr>
        <p:sp>
          <p:nvSpPr>
            <p:cNvPr id="21" name="Rechteck 20"/>
            <p:cNvSpPr/>
            <p:nvPr/>
          </p:nvSpPr>
          <p:spPr bwMode="auto">
            <a:xfrm>
              <a:off x="4648200" y="5029200"/>
              <a:ext cx="457200" cy="762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22" name="Gleichschenkliges Dreieck 21"/>
            <p:cNvSpPr/>
            <p:nvPr/>
          </p:nvSpPr>
          <p:spPr bwMode="auto">
            <a:xfrm rot="5400000">
              <a:off x="4648200" y="5486400"/>
              <a:ext cx="152400" cy="152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23" name="Gruppieren 22"/>
          <p:cNvGrpSpPr/>
          <p:nvPr/>
        </p:nvGrpSpPr>
        <p:grpSpPr>
          <a:xfrm>
            <a:off x="4648200" y="2971800"/>
            <a:ext cx="457200" cy="762000"/>
            <a:chOff x="4648200" y="5029200"/>
            <a:chExt cx="457200" cy="762000"/>
          </a:xfrm>
        </p:grpSpPr>
        <p:sp>
          <p:nvSpPr>
            <p:cNvPr id="24" name="Rechteck 23"/>
            <p:cNvSpPr/>
            <p:nvPr/>
          </p:nvSpPr>
          <p:spPr bwMode="auto">
            <a:xfrm>
              <a:off x="4648200" y="5029200"/>
              <a:ext cx="457200" cy="762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25" name="Gleichschenkliges Dreieck 24"/>
            <p:cNvSpPr/>
            <p:nvPr/>
          </p:nvSpPr>
          <p:spPr bwMode="auto">
            <a:xfrm rot="5400000">
              <a:off x="4648200" y="5486400"/>
              <a:ext cx="152400" cy="152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8" name="Gerade Verbindung 7"/>
          <p:cNvCxnSpPr/>
          <p:nvPr/>
        </p:nvCxnSpPr>
        <p:spPr bwMode="auto">
          <a:xfrm flipH="1">
            <a:off x="4343400" y="3505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Gerade Verbindung 27"/>
          <p:cNvCxnSpPr/>
          <p:nvPr/>
        </p:nvCxnSpPr>
        <p:spPr bwMode="auto">
          <a:xfrm flipH="1">
            <a:off x="4343400" y="4648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>
            <a:off x="4343400" y="3505200"/>
            <a:ext cx="0" cy="2057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6" name="Gruppieren 25"/>
          <p:cNvGrpSpPr/>
          <p:nvPr/>
        </p:nvGrpSpPr>
        <p:grpSpPr>
          <a:xfrm>
            <a:off x="838200" y="5029200"/>
            <a:ext cx="457200" cy="762000"/>
            <a:chOff x="4648200" y="5029200"/>
            <a:chExt cx="457200" cy="762000"/>
          </a:xfrm>
        </p:grpSpPr>
        <p:sp>
          <p:nvSpPr>
            <p:cNvPr id="27" name="Rechteck 26"/>
            <p:cNvSpPr/>
            <p:nvPr/>
          </p:nvSpPr>
          <p:spPr bwMode="auto">
            <a:xfrm>
              <a:off x="4648200" y="5029200"/>
              <a:ext cx="457200" cy="762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29" name="Gleichschenkliges Dreieck 28"/>
            <p:cNvSpPr/>
            <p:nvPr/>
          </p:nvSpPr>
          <p:spPr bwMode="auto">
            <a:xfrm rot="5400000">
              <a:off x="4648200" y="5486400"/>
              <a:ext cx="152400" cy="152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7" name="Textfeld 6"/>
          <p:cNvSpPr txBox="1"/>
          <p:nvPr/>
        </p:nvSpPr>
        <p:spPr>
          <a:xfrm>
            <a:off x="1333128" y="5257800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1x</a:t>
            </a:r>
            <a:endParaRPr lang="de-DE" dirty="0"/>
          </a:p>
        </p:txBody>
      </p:sp>
      <p:sp>
        <p:nvSpPr>
          <p:cNvPr id="30" name="Textfeld 29"/>
          <p:cNvSpPr txBox="1"/>
          <p:nvPr/>
        </p:nvSpPr>
        <p:spPr>
          <a:xfrm>
            <a:off x="3879141" y="3124200"/>
            <a:ext cx="5130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1100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72222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/>
              <a:t>Takt-Baum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289050"/>
          </a:xfrm>
        </p:spPr>
        <p:txBody>
          <a:bodyPr/>
          <a:lstStyle/>
          <a:p>
            <a:r>
              <a:rPr lang="de-DE" dirty="0"/>
              <a:t>Cox = W*L* EpsilonSiO2/</a:t>
            </a:r>
            <a:r>
              <a:rPr lang="de-DE" dirty="0" err="1"/>
              <a:t>Tox</a:t>
            </a:r>
            <a:endParaRPr lang="de-DE" dirty="0"/>
          </a:p>
          <a:p>
            <a:r>
              <a:rPr lang="de-DE" dirty="0"/>
              <a:t>Wir haben einen Flip-Flop Ausgang, der einem Inverter mit Stärke 1</a:t>
            </a:r>
          </a:p>
          <a:p>
            <a:r>
              <a:rPr lang="de-DE" dirty="0"/>
              <a:t>Wir möchten, dass der Flip-Flop ein Taktsignal generiert, das für 1100 weitere Flip-Flops verwendet wird</a:t>
            </a:r>
          </a:p>
          <a:p>
            <a:r>
              <a:rPr lang="de-DE" dirty="0"/>
              <a:t>Optimale Lösung?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54</a:t>
            </a:fld>
            <a:endParaRPr lang="de-DE" altLang="de-DE"/>
          </a:p>
        </p:txBody>
      </p:sp>
      <p:cxnSp>
        <p:nvCxnSpPr>
          <p:cNvPr id="39" name="Gerade Verbindung 38"/>
          <p:cNvCxnSpPr/>
          <p:nvPr/>
        </p:nvCxnSpPr>
        <p:spPr bwMode="auto">
          <a:xfrm>
            <a:off x="12954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/>
          <p:nvPr/>
        </p:nvCxnSpPr>
        <p:spPr bwMode="auto">
          <a:xfrm>
            <a:off x="27432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" name="Ellipse 40"/>
          <p:cNvSpPr/>
          <p:nvPr/>
        </p:nvSpPr>
        <p:spPr bwMode="auto">
          <a:xfrm>
            <a:off x="2743200" y="5410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2" name="Gleichschenkliges Dreieck 41"/>
          <p:cNvSpPr/>
          <p:nvPr/>
        </p:nvSpPr>
        <p:spPr bwMode="auto">
          <a:xfrm rot="5400000">
            <a:off x="1143000" y="5105400"/>
            <a:ext cx="2286000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0" name="Gerade Verbindung 49"/>
          <p:cNvCxnSpPr/>
          <p:nvPr/>
        </p:nvCxnSpPr>
        <p:spPr bwMode="auto">
          <a:xfrm>
            <a:off x="3276600" y="5562600"/>
            <a:ext cx="1371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" name="Gruppieren 5"/>
          <p:cNvGrpSpPr/>
          <p:nvPr/>
        </p:nvGrpSpPr>
        <p:grpSpPr>
          <a:xfrm>
            <a:off x="4648200" y="5029200"/>
            <a:ext cx="457200" cy="762000"/>
            <a:chOff x="4648200" y="5029200"/>
            <a:chExt cx="457200" cy="762000"/>
          </a:xfrm>
        </p:grpSpPr>
        <p:sp>
          <p:nvSpPr>
            <p:cNvPr id="4" name="Rechteck 3"/>
            <p:cNvSpPr/>
            <p:nvPr/>
          </p:nvSpPr>
          <p:spPr bwMode="auto">
            <a:xfrm>
              <a:off x="4648200" y="5029200"/>
              <a:ext cx="457200" cy="762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5" name="Gleichschenkliges Dreieck 4"/>
            <p:cNvSpPr/>
            <p:nvPr/>
          </p:nvSpPr>
          <p:spPr bwMode="auto">
            <a:xfrm rot="5400000">
              <a:off x="4648200" y="5486400"/>
              <a:ext cx="152400" cy="152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20" name="Gruppieren 19"/>
          <p:cNvGrpSpPr/>
          <p:nvPr/>
        </p:nvGrpSpPr>
        <p:grpSpPr>
          <a:xfrm>
            <a:off x="4648200" y="4114800"/>
            <a:ext cx="457200" cy="762000"/>
            <a:chOff x="4648200" y="5029200"/>
            <a:chExt cx="457200" cy="762000"/>
          </a:xfrm>
        </p:grpSpPr>
        <p:sp>
          <p:nvSpPr>
            <p:cNvPr id="21" name="Rechteck 20"/>
            <p:cNvSpPr/>
            <p:nvPr/>
          </p:nvSpPr>
          <p:spPr bwMode="auto">
            <a:xfrm>
              <a:off x="4648200" y="5029200"/>
              <a:ext cx="457200" cy="762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22" name="Gleichschenkliges Dreieck 21"/>
            <p:cNvSpPr/>
            <p:nvPr/>
          </p:nvSpPr>
          <p:spPr bwMode="auto">
            <a:xfrm rot="5400000">
              <a:off x="4648200" y="5486400"/>
              <a:ext cx="152400" cy="152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23" name="Gruppieren 22"/>
          <p:cNvGrpSpPr/>
          <p:nvPr/>
        </p:nvGrpSpPr>
        <p:grpSpPr>
          <a:xfrm>
            <a:off x="4648200" y="2971800"/>
            <a:ext cx="457200" cy="762000"/>
            <a:chOff x="4648200" y="5029200"/>
            <a:chExt cx="457200" cy="762000"/>
          </a:xfrm>
        </p:grpSpPr>
        <p:sp>
          <p:nvSpPr>
            <p:cNvPr id="24" name="Rechteck 23"/>
            <p:cNvSpPr/>
            <p:nvPr/>
          </p:nvSpPr>
          <p:spPr bwMode="auto">
            <a:xfrm>
              <a:off x="4648200" y="5029200"/>
              <a:ext cx="457200" cy="762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25" name="Gleichschenkliges Dreieck 24"/>
            <p:cNvSpPr/>
            <p:nvPr/>
          </p:nvSpPr>
          <p:spPr bwMode="auto">
            <a:xfrm rot="5400000">
              <a:off x="4648200" y="5486400"/>
              <a:ext cx="152400" cy="152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8" name="Gerade Verbindung 7"/>
          <p:cNvCxnSpPr/>
          <p:nvPr/>
        </p:nvCxnSpPr>
        <p:spPr bwMode="auto">
          <a:xfrm flipH="1">
            <a:off x="4343400" y="3505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Gerade Verbindung 27"/>
          <p:cNvCxnSpPr/>
          <p:nvPr/>
        </p:nvCxnSpPr>
        <p:spPr bwMode="auto">
          <a:xfrm flipH="1">
            <a:off x="4343400" y="4648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>
            <a:off x="4343400" y="3505200"/>
            <a:ext cx="0" cy="2057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6" name="Gruppieren 25"/>
          <p:cNvGrpSpPr/>
          <p:nvPr/>
        </p:nvGrpSpPr>
        <p:grpSpPr>
          <a:xfrm>
            <a:off x="838200" y="5029200"/>
            <a:ext cx="457200" cy="762000"/>
            <a:chOff x="4648200" y="5029200"/>
            <a:chExt cx="457200" cy="762000"/>
          </a:xfrm>
        </p:grpSpPr>
        <p:sp>
          <p:nvSpPr>
            <p:cNvPr id="27" name="Rechteck 26"/>
            <p:cNvSpPr/>
            <p:nvPr/>
          </p:nvSpPr>
          <p:spPr bwMode="auto">
            <a:xfrm>
              <a:off x="4648200" y="5029200"/>
              <a:ext cx="457200" cy="762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29" name="Gleichschenkliges Dreieck 28"/>
            <p:cNvSpPr/>
            <p:nvPr/>
          </p:nvSpPr>
          <p:spPr bwMode="auto">
            <a:xfrm rot="5400000">
              <a:off x="4648200" y="5486400"/>
              <a:ext cx="152400" cy="152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7" name="Textfeld 6"/>
          <p:cNvSpPr txBox="1"/>
          <p:nvPr/>
        </p:nvSpPr>
        <p:spPr>
          <a:xfrm>
            <a:off x="1524000" y="5257800"/>
            <a:ext cx="3145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ym typeface="Wingdings" panose="05000000000000000000" pitchFamily="2" charset="2"/>
              </a:rPr>
              <a:t>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86061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/>
              <a:t>Takt-Baum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289050"/>
          </a:xfrm>
        </p:spPr>
        <p:txBody>
          <a:bodyPr/>
          <a:lstStyle/>
          <a:p>
            <a:r>
              <a:rPr lang="de-DE" dirty="0"/>
              <a:t>Cox = W*L* EpsilonSiO2/</a:t>
            </a:r>
            <a:r>
              <a:rPr lang="de-DE" dirty="0" err="1"/>
              <a:t>Tox</a:t>
            </a:r>
            <a:endParaRPr lang="de-DE" dirty="0"/>
          </a:p>
          <a:p>
            <a:r>
              <a:rPr lang="de-DE" dirty="0"/>
              <a:t>Wir haben einen Flip-Flop Ausgang, der einem Inverter mit Stärke 1</a:t>
            </a:r>
          </a:p>
          <a:p>
            <a:r>
              <a:rPr lang="de-DE" dirty="0"/>
              <a:t>Wir möchten, dass der Flip-Flop ein Taktsignal generiert, das für 1100 weitere Flip-Flops verwendet wird</a:t>
            </a:r>
          </a:p>
          <a:p>
            <a:r>
              <a:rPr lang="de-DE" dirty="0"/>
              <a:t>Optimale Lösung?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55</a:t>
            </a:fld>
            <a:endParaRPr lang="de-DE" altLang="de-DE"/>
          </a:p>
        </p:txBody>
      </p:sp>
      <p:cxnSp>
        <p:nvCxnSpPr>
          <p:cNvPr id="39" name="Gerade Verbindung 38"/>
          <p:cNvCxnSpPr/>
          <p:nvPr/>
        </p:nvCxnSpPr>
        <p:spPr bwMode="auto">
          <a:xfrm>
            <a:off x="12954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/>
          <p:nvPr/>
        </p:nvCxnSpPr>
        <p:spPr bwMode="auto">
          <a:xfrm>
            <a:off x="27432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" name="Ellipse 40"/>
          <p:cNvSpPr/>
          <p:nvPr/>
        </p:nvSpPr>
        <p:spPr bwMode="auto">
          <a:xfrm>
            <a:off x="2743200" y="5410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2" name="Gleichschenkliges Dreieck 41"/>
          <p:cNvSpPr/>
          <p:nvPr/>
        </p:nvSpPr>
        <p:spPr bwMode="auto">
          <a:xfrm rot="5400000">
            <a:off x="1981200" y="5105400"/>
            <a:ext cx="609600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0" name="Gerade Verbindung 49"/>
          <p:cNvCxnSpPr/>
          <p:nvPr/>
        </p:nvCxnSpPr>
        <p:spPr bwMode="auto">
          <a:xfrm>
            <a:off x="3276600" y="5562600"/>
            <a:ext cx="1371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" name="Gruppieren 5"/>
          <p:cNvGrpSpPr/>
          <p:nvPr/>
        </p:nvGrpSpPr>
        <p:grpSpPr>
          <a:xfrm>
            <a:off x="4648200" y="5029200"/>
            <a:ext cx="457200" cy="762000"/>
            <a:chOff x="4648200" y="5029200"/>
            <a:chExt cx="457200" cy="762000"/>
          </a:xfrm>
        </p:grpSpPr>
        <p:sp>
          <p:nvSpPr>
            <p:cNvPr id="4" name="Rechteck 3"/>
            <p:cNvSpPr/>
            <p:nvPr/>
          </p:nvSpPr>
          <p:spPr bwMode="auto">
            <a:xfrm>
              <a:off x="4648200" y="5029200"/>
              <a:ext cx="457200" cy="762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5" name="Gleichschenkliges Dreieck 4"/>
            <p:cNvSpPr/>
            <p:nvPr/>
          </p:nvSpPr>
          <p:spPr bwMode="auto">
            <a:xfrm rot="5400000">
              <a:off x="4648200" y="5486400"/>
              <a:ext cx="152400" cy="152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20" name="Gruppieren 19"/>
          <p:cNvGrpSpPr/>
          <p:nvPr/>
        </p:nvGrpSpPr>
        <p:grpSpPr>
          <a:xfrm>
            <a:off x="4648200" y="4114800"/>
            <a:ext cx="457200" cy="762000"/>
            <a:chOff x="4648200" y="5029200"/>
            <a:chExt cx="457200" cy="762000"/>
          </a:xfrm>
        </p:grpSpPr>
        <p:sp>
          <p:nvSpPr>
            <p:cNvPr id="21" name="Rechteck 20"/>
            <p:cNvSpPr/>
            <p:nvPr/>
          </p:nvSpPr>
          <p:spPr bwMode="auto">
            <a:xfrm>
              <a:off x="4648200" y="5029200"/>
              <a:ext cx="457200" cy="762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22" name="Gleichschenkliges Dreieck 21"/>
            <p:cNvSpPr/>
            <p:nvPr/>
          </p:nvSpPr>
          <p:spPr bwMode="auto">
            <a:xfrm rot="5400000">
              <a:off x="4648200" y="5486400"/>
              <a:ext cx="152400" cy="152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23" name="Gruppieren 22"/>
          <p:cNvGrpSpPr/>
          <p:nvPr/>
        </p:nvGrpSpPr>
        <p:grpSpPr>
          <a:xfrm>
            <a:off x="4648200" y="2971800"/>
            <a:ext cx="457200" cy="762000"/>
            <a:chOff x="4648200" y="5029200"/>
            <a:chExt cx="457200" cy="762000"/>
          </a:xfrm>
        </p:grpSpPr>
        <p:sp>
          <p:nvSpPr>
            <p:cNvPr id="24" name="Rechteck 23"/>
            <p:cNvSpPr/>
            <p:nvPr/>
          </p:nvSpPr>
          <p:spPr bwMode="auto">
            <a:xfrm>
              <a:off x="4648200" y="5029200"/>
              <a:ext cx="457200" cy="762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25" name="Gleichschenkliges Dreieck 24"/>
            <p:cNvSpPr/>
            <p:nvPr/>
          </p:nvSpPr>
          <p:spPr bwMode="auto">
            <a:xfrm rot="5400000">
              <a:off x="4648200" y="5486400"/>
              <a:ext cx="152400" cy="152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8" name="Gerade Verbindung 7"/>
          <p:cNvCxnSpPr/>
          <p:nvPr/>
        </p:nvCxnSpPr>
        <p:spPr bwMode="auto">
          <a:xfrm flipH="1">
            <a:off x="4343400" y="3505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Gerade Verbindung 27"/>
          <p:cNvCxnSpPr/>
          <p:nvPr/>
        </p:nvCxnSpPr>
        <p:spPr bwMode="auto">
          <a:xfrm flipH="1">
            <a:off x="4343400" y="4648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>
            <a:off x="4343400" y="3505200"/>
            <a:ext cx="0" cy="2057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6" name="Gruppieren 25"/>
          <p:cNvGrpSpPr/>
          <p:nvPr/>
        </p:nvGrpSpPr>
        <p:grpSpPr>
          <a:xfrm>
            <a:off x="838200" y="5029200"/>
            <a:ext cx="457200" cy="762000"/>
            <a:chOff x="4648200" y="5029200"/>
            <a:chExt cx="457200" cy="762000"/>
          </a:xfrm>
        </p:grpSpPr>
        <p:sp>
          <p:nvSpPr>
            <p:cNvPr id="27" name="Rechteck 26"/>
            <p:cNvSpPr/>
            <p:nvPr/>
          </p:nvSpPr>
          <p:spPr bwMode="auto">
            <a:xfrm>
              <a:off x="4648200" y="5029200"/>
              <a:ext cx="457200" cy="762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29" name="Gleichschenkliges Dreieck 28"/>
            <p:cNvSpPr/>
            <p:nvPr/>
          </p:nvSpPr>
          <p:spPr bwMode="auto">
            <a:xfrm rot="5400000">
              <a:off x="4648200" y="5486400"/>
              <a:ext cx="152400" cy="152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30" name="Textfeld 29"/>
          <p:cNvSpPr txBox="1"/>
          <p:nvPr/>
        </p:nvSpPr>
        <p:spPr>
          <a:xfrm>
            <a:off x="3810000" y="5257800"/>
            <a:ext cx="3145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ym typeface="Wingdings" panose="05000000000000000000" pitchFamily="2" charset="2"/>
              </a:rPr>
              <a:t>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6440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/>
              <a:t>Takt-Baum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289050"/>
          </a:xfrm>
        </p:spPr>
        <p:txBody>
          <a:bodyPr/>
          <a:lstStyle/>
          <a:p>
            <a:r>
              <a:rPr lang="de-DE" dirty="0"/>
              <a:t>Optimal </a:t>
            </a:r>
            <a:r>
              <a:rPr lang="de-DE" dirty="0" smtClean="0"/>
              <a:t>wäre ein </a:t>
            </a:r>
            <a:r>
              <a:rPr lang="de-DE" dirty="0" err="1" smtClean="0"/>
              <a:t>Kskade</a:t>
            </a:r>
            <a:r>
              <a:rPr lang="de-DE" dirty="0" smtClean="0"/>
              <a:t> und</a:t>
            </a:r>
          </a:p>
          <a:p>
            <a:r>
              <a:rPr lang="de-DE" dirty="0" smtClean="0"/>
              <a:t>…dass </a:t>
            </a:r>
            <a:r>
              <a:rPr lang="de-DE" dirty="0"/>
              <a:t>der nächste Inverter immer um Faktor e = 2.718… größer ist als der </a:t>
            </a:r>
            <a:r>
              <a:rPr lang="de-DE" dirty="0" smtClean="0"/>
              <a:t>vorherige.</a:t>
            </a:r>
          </a:p>
          <a:p>
            <a:r>
              <a:rPr lang="de-DE" dirty="0" smtClean="0"/>
              <a:t>Um </a:t>
            </a:r>
            <a:r>
              <a:rPr lang="de-DE" dirty="0"/>
              <a:t>eine kapazitive Last zu „treiben“, die </a:t>
            </a:r>
            <a:r>
              <a:rPr lang="de-DE" dirty="0" err="1"/>
              <a:t>zB</a:t>
            </a:r>
            <a:r>
              <a:rPr lang="de-DE" dirty="0"/>
              <a:t>. 1100 INV_1 Invertern entspricht, beginnend von einem INV_1  brauchen wir </a:t>
            </a:r>
            <a:r>
              <a:rPr lang="de-DE" dirty="0" err="1"/>
              <a:t>ln</a:t>
            </a:r>
            <a:r>
              <a:rPr lang="de-DE" dirty="0"/>
              <a:t>(1100) = 7 Invertern:</a:t>
            </a:r>
          </a:p>
          <a:p>
            <a:r>
              <a:rPr lang="de-DE" dirty="0"/>
              <a:t>Die Stärken sind: 1x, 2.7x, 7.9x, 20x, 55x, 148x, </a:t>
            </a:r>
            <a:r>
              <a:rPr lang="de-DE" dirty="0" smtClean="0"/>
              <a:t>402x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56</a:t>
            </a:fld>
            <a:endParaRPr lang="de-DE" altLang="de-DE"/>
          </a:p>
        </p:txBody>
      </p:sp>
      <p:cxnSp>
        <p:nvCxnSpPr>
          <p:cNvPr id="39" name="Gerade Verbindung 38"/>
          <p:cNvCxnSpPr/>
          <p:nvPr/>
        </p:nvCxnSpPr>
        <p:spPr bwMode="auto">
          <a:xfrm>
            <a:off x="12954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/>
          <p:nvPr/>
        </p:nvCxnSpPr>
        <p:spPr bwMode="auto">
          <a:xfrm>
            <a:off x="22860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" name="Ellipse 40"/>
          <p:cNvSpPr/>
          <p:nvPr/>
        </p:nvSpPr>
        <p:spPr bwMode="auto">
          <a:xfrm>
            <a:off x="2286000" y="5410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2" name="Gleichschenkliges Dreieck 41"/>
          <p:cNvSpPr/>
          <p:nvPr/>
        </p:nvSpPr>
        <p:spPr bwMode="auto">
          <a:xfrm rot="5400000">
            <a:off x="1752600" y="5334000"/>
            <a:ext cx="609600" cy="4572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6477000" y="5029200"/>
            <a:ext cx="457200" cy="762000"/>
            <a:chOff x="4648200" y="5029200"/>
            <a:chExt cx="457200" cy="762000"/>
          </a:xfrm>
        </p:grpSpPr>
        <p:sp>
          <p:nvSpPr>
            <p:cNvPr id="4" name="Rechteck 3"/>
            <p:cNvSpPr/>
            <p:nvPr/>
          </p:nvSpPr>
          <p:spPr bwMode="auto">
            <a:xfrm>
              <a:off x="4648200" y="5029200"/>
              <a:ext cx="457200" cy="762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5" name="Gleichschenkliges Dreieck 4"/>
            <p:cNvSpPr/>
            <p:nvPr/>
          </p:nvSpPr>
          <p:spPr bwMode="auto">
            <a:xfrm rot="5400000">
              <a:off x="4648200" y="5486400"/>
              <a:ext cx="152400" cy="152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20" name="Gruppieren 19"/>
          <p:cNvGrpSpPr/>
          <p:nvPr/>
        </p:nvGrpSpPr>
        <p:grpSpPr>
          <a:xfrm>
            <a:off x="6477000" y="4114800"/>
            <a:ext cx="457200" cy="762000"/>
            <a:chOff x="4648200" y="5029200"/>
            <a:chExt cx="457200" cy="762000"/>
          </a:xfrm>
        </p:grpSpPr>
        <p:sp>
          <p:nvSpPr>
            <p:cNvPr id="21" name="Rechteck 20"/>
            <p:cNvSpPr/>
            <p:nvPr/>
          </p:nvSpPr>
          <p:spPr bwMode="auto">
            <a:xfrm>
              <a:off x="4648200" y="5029200"/>
              <a:ext cx="457200" cy="762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22" name="Gleichschenkliges Dreieck 21"/>
            <p:cNvSpPr/>
            <p:nvPr/>
          </p:nvSpPr>
          <p:spPr bwMode="auto">
            <a:xfrm rot="5400000">
              <a:off x="4648200" y="5486400"/>
              <a:ext cx="152400" cy="152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23" name="Gruppieren 22"/>
          <p:cNvGrpSpPr/>
          <p:nvPr/>
        </p:nvGrpSpPr>
        <p:grpSpPr>
          <a:xfrm>
            <a:off x="6477000" y="2971800"/>
            <a:ext cx="457200" cy="762000"/>
            <a:chOff x="4648200" y="5029200"/>
            <a:chExt cx="457200" cy="762000"/>
          </a:xfrm>
        </p:grpSpPr>
        <p:sp>
          <p:nvSpPr>
            <p:cNvPr id="24" name="Rechteck 23"/>
            <p:cNvSpPr/>
            <p:nvPr/>
          </p:nvSpPr>
          <p:spPr bwMode="auto">
            <a:xfrm>
              <a:off x="4648200" y="5029200"/>
              <a:ext cx="457200" cy="762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25" name="Gleichschenkliges Dreieck 24"/>
            <p:cNvSpPr/>
            <p:nvPr/>
          </p:nvSpPr>
          <p:spPr bwMode="auto">
            <a:xfrm rot="5400000">
              <a:off x="4648200" y="5486400"/>
              <a:ext cx="152400" cy="152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8" name="Gerade Verbindung 7"/>
          <p:cNvCxnSpPr/>
          <p:nvPr/>
        </p:nvCxnSpPr>
        <p:spPr bwMode="auto">
          <a:xfrm flipH="1">
            <a:off x="6172200" y="3505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Gerade Verbindung 27"/>
          <p:cNvCxnSpPr/>
          <p:nvPr/>
        </p:nvCxnSpPr>
        <p:spPr bwMode="auto">
          <a:xfrm flipH="1">
            <a:off x="6172200" y="4648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>
            <a:off x="6172200" y="3505200"/>
            <a:ext cx="0" cy="2057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6" name="Gruppieren 25"/>
          <p:cNvGrpSpPr/>
          <p:nvPr/>
        </p:nvGrpSpPr>
        <p:grpSpPr>
          <a:xfrm>
            <a:off x="838200" y="5029200"/>
            <a:ext cx="457200" cy="762000"/>
            <a:chOff x="4648200" y="5029200"/>
            <a:chExt cx="457200" cy="762000"/>
          </a:xfrm>
        </p:grpSpPr>
        <p:sp>
          <p:nvSpPr>
            <p:cNvPr id="27" name="Rechteck 26"/>
            <p:cNvSpPr/>
            <p:nvPr/>
          </p:nvSpPr>
          <p:spPr bwMode="auto">
            <a:xfrm>
              <a:off x="4648200" y="5029200"/>
              <a:ext cx="457200" cy="762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29" name="Gleichschenkliges Dreieck 28"/>
            <p:cNvSpPr/>
            <p:nvPr/>
          </p:nvSpPr>
          <p:spPr bwMode="auto">
            <a:xfrm rot="5400000">
              <a:off x="4648200" y="5486400"/>
              <a:ext cx="152400" cy="152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30" name="Gerade Verbindung 29"/>
          <p:cNvCxnSpPr/>
          <p:nvPr/>
        </p:nvCxnSpPr>
        <p:spPr bwMode="auto">
          <a:xfrm>
            <a:off x="32766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" name="Ellipse 30"/>
          <p:cNvSpPr/>
          <p:nvPr/>
        </p:nvSpPr>
        <p:spPr bwMode="auto">
          <a:xfrm>
            <a:off x="3276600" y="5410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2" name="Gleichschenkliges Dreieck 31"/>
          <p:cNvSpPr/>
          <p:nvPr/>
        </p:nvSpPr>
        <p:spPr bwMode="auto">
          <a:xfrm rot="5400000">
            <a:off x="2590800" y="5334000"/>
            <a:ext cx="914400" cy="4572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3" name="Gerade Verbindung 32"/>
          <p:cNvCxnSpPr/>
          <p:nvPr/>
        </p:nvCxnSpPr>
        <p:spPr bwMode="auto">
          <a:xfrm>
            <a:off x="42672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" name="Ellipse 33"/>
          <p:cNvSpPr/>
          <p:nvPr/>
        </p:nvSpPr>
        <p:spPr bwMode="auto">
          <a:xfrm>
            <a:off x="4267200" y="5410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5" name="Gleichschenkliges Dreieck 34"/>
          <p:cNvSpPr/>
          <p:nvPr/>
        </p:nvSpPr>
        <p:spPr bwMode="auto">
          <a:xfrm rot="5400000">
            <a:off x="3276600" y="5334000"/>
            <a:ext cx="1524000" cy="4572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6" name="Gerade Verbindung 35"/>
          <p:cNvCxnSpPr>
            <a:endCxn id="5" idx="3"/>
          </p:cNvCxnSpPr>
          <p:nvPr/>
        </p:nvCxnSpPr>
        <p:spPr bwMode="auto">
          <a:xfrm>
            <a:off x="5257800" y="5562600"/>
            <a:ext cx="1219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Ellipse 36"/>
          <p:cNvSpPr/>
          <p:nvPr/>
        </p:nvSpPr>
        <p:spPr bwMode="auto">
          <a:xfrm>
            <a:off x="5257800" y="5410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8" name="Gleichschenkliges Dreieck 37"/>
          <p:cNvSpPr/>
          <p:nvPr/>
        </p:nvSpPr>
        <p:spPr bwMode="auto">
          <a:xfrm rot="5400000">
            <a:off x="3810000" y="5334000"/>
            <a:ext cx="2438400" cy="4572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3090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/>
              <a:t>Takt-Baum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289050"/>
          </a:xfrm>
        </p:spPr>
        <p:txBody>
          <a:bodyPr/>
          <a:lstStyle/>
          <a:p>
            <a:r>
              <a:rPr lang="de-DE" dirty="0" smtClean="0"/>
              <a:t>Normalerweise </a:t>
            </a:r>
            <a:r>
              <a:rPr lang="de-DE" dirty="0"/>
              <a:t>wird statt e=2.718…, ein Verhältnis 2x oder 3x verwendet, da es im Layout einfacher zu realisieren ist.</a:t>
            </a:r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57</a:t>
            </a:fld>
            <a:endParaRPr lang="de-DE" altLang="de-DE"/>
          </a:p>
        </p:txBody>
      </p:sp>
      <p:cxnSp>
        <p:nvCxnSpPr>
          <p:cNvPr id="39" name="Gerade Verbindung 38"/>
          <p:cNvCxnSpPr/>
          <p:nvPr/>
        </p:nvCxnSpPr>
        <p:spPr bwMode="auto">
          <a:xfrm>
            <a:off x="12954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/>
          <p:nvPr/>
        </p:nvCxnSpPr>
        <p:spPr bwMode="auto">
          <a:xfrm>
            <a:off x="22860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" name="Ellipse 40"/>
          <p:cNvSpPr/>
          <p:nvPr/>
        </p:nvSpPr>
        <p:spPr bwMode="auto">
          <a:xfrm>
            <a:off x="2286000" y="5410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2" name="Gleichschenkliges Dreieck 41"/>
          <p:cNvSpPr/>
          <p:nvPr/>
        </p:nvSpPr>
        <p:spPr bwMode="auto">
          <a:xfrm rot="5400000">
            <a:off x="1752600" y="5334000"/>
            <a:ext cx="609600" cy="4572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6477000" y="5029200"/>
            <a:ext cx="457200" cy="762000"/>
            <a:chOff x="4648200" y="5029200"/>
            <a:chExt cx="457200" cy="762000"/>
          </a:xfrm>
        </p:grpSpPr>
        <p:sp>
          <p:nvSpPr>
            <p:cNvPr id="4" name="Rechteck 3"/>
            <p:cNvSpPr/>
            <p:nvPr/>
          </p:nvSpPr>
          <p:spPr bwMode="auto">
            <a:xfrm>
              <a:off x="4648200" y="5029200"/>
              <a:ext cx="457200" cy="762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5" name="Gleichschenkliges Dreieck 4"/>
            <p:cNvSpPr/>
            <p:nvPr/>
          </p:nvSpPr>
          <p:spPr bwMode="auto">
            <a:xfrm rot="5400000">
              <a:off x="4648200" y="5486400"/>
              <a:ext cx="152400" cy="152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20" name="Gruppieren 19"/>
          <p:cNvGrpSpPr/>
          <p:nvPr/>
        </p:nvGrpSpPr>
        <p:grpSpPr>
          <a:xfrm>
            <a:off x="6477000" y="4114800"/>
            <a:ext cx="457200" cy="762000"/>
            <a:chOff x="4648200" y="5029200"/>
            <a:chExt cx="457200" cy="762000"/>
          </a:xfrm>
        </p:grpSpPr>
        <p:sp>
          <p:nvSpPr>
            <p:cNvPr id="21" name="Rechteck 20"/>
            <p:cNvSpPr/>
            <p:nvPr/>
          </p:nvSpPr>
          <p:spPr bwMode="auto">
            <a:xfrm>
              <a:off x="4648200" y="5029200"/>
              <a:ext cx="457200" cy="762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22" name="Gleichschenkliges Dreieck 21"/>
            <p:cNvSpPr/>
            <p:nvPr/>
          </p:nvSpPr>
          <p:spPr bwMode="auto">
            <a:xfrm rot="5400000">
              <a:off x="4648200" y="5486400"/>
              <a:ext cx="152400" cy="152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23" name="Gruppieren 22"/>
          <p:cNvGrpSpPr/>
          <p:nvPr/>
        </p:nvGrpSpPr>
        <p:grpSpPr>
          <a:xfrm>
            <a:off x="6477000" y="2971800"/>
            <a:ext cx="457200" cy="762000"/>
            <a:chOff x="4648200" y="5029200"/>
            <a:chExt cx="457200" cy="762000"/>
          </a:xfrm>
        </p:grpSpPr>
        <p:sp>
          <p:nvSpPr>
            <p:cNvPr id="24" name="Rechteck 23"/>
            <p:cNvSpPr/>
            <p:nvPr/>
          </p:nvSpPr>
          <p:spPr bwMode="auto">
            <a:xfrm>
              <a:off x="4648200" y="5029200"/>
              <a:ext cx="457200" cy="762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25" name="Gleichschenkliges Dreieck 24"/>
            <p:cNvSpPr/>
            <p:nvPr/>
          </p:nvSpPr>
          <p:spPr bwMode="auto">
            <a:xfrm rot="5400000">
              <a:off x="4648200" y="5486400"/>
              <a:ext cx="152400" cy="152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8" name="Gerade Verbindung 7"/>
          <p:cNvCxnSpPr/>
          <p:nvPr/>
        </p:nvCxnSpPr>
        <p:spPr bwMode="auto">
          <a:xfrm flipH="1">
            <a:off x="6172200" y="3505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Gerade Verbindung 27"/>
          <p:cNvCxnSpPr/>
          <p:nvPr/>
        </p:nvCxnSpPr>
        <p:spPr bwMode="auto">
          <a:xfrm flipH="1">
            <a:off x="6172200" y="4648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>
            <a:off x="6172200" y="3505200"/>
            <a:ext cx="0" cy="2057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6" name="Gruppieren 25"/>
          <p:cNvGrpSpPr/>
          <p:nvPr/>
        </p:nvGrpSpPr>
        <p:grpSpPr>
          <a:xfrm>
            <a:off x="838200" y="5029200"/>
            <a:ext cx="457200" cy="762000"/>
            <a:chOff x="4648200" y="5029200"/>
            <a:chExt cx="457200" cy="762000"/>
          </a:xfrm>
        </p:grpSpPr>
        <p:sp>
          <p:nvSpPr>
            <p:cNvPr id="27" name="Rechteck 26"/>
            <p:cNvSpPr/>
            <p:nvPr/>
          </p:nvSpPr>
          <p:spPr bwMode="auto">
            <a:xfrm>
              <a:off x="4648200" y="5029200"/>
              <a:ext cx="457200" cy="762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29" name="Gleichschenkliges Dreieck 28"/>
            <p:cNvSpPr/>
            <p:nvPr/>
          </p:nvSpPr>
          <p:spPr bwMode="auto">
            <a:xfrm rot="5400000">
              <a:off x="4648200" y="5486400"/>
              <a:ext cx="152400" cy="152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30" name="Gerade Verbindung 29"/>
          <p:cNvCxnSpPr/>
          <p:nvPr/>
        </p:nvCxnSpPr>
        <p:spPr bwMode="auto">
          <a:xfrm>
            <a:off x="32766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" name="Ellipse 30"/>
          <p:cNvSpPr/>
          <p:nvPr/>
        </p:nvSpPr>
        <p:spPr bwMode="auto">
          <a:xfrm>
            <a:off x="3276600" y="5410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2" name="Gleichschenkliges Dreieck 31"/>
          <p:cNvSpPr/>
          <p:nvPr/>
        </p:nvSpPr>
        <p:spPr bwMode="auto">
          <a:xfrm rot="5400000">
            <a:off x="2590800" y="5334000"/>
            <a:ext cx="914400" cy="4572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3" name="Gerade Verbindung 32"/>
          <p:cNvCxnSpPr/>
          <p:nvPr/>
        </p:nvCxnSpPr>
        <p:spPr bwMode="auto">
          <a:xfrm>
            <a:off x="42672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" name="Ellipse 33"/>
          <p:cNvSpPr/>
          <p:nvPr/>
        </p:nvSpPr>
        <p:spPr bwMode="auto">
          <a:xfrm>
            <a:off x="4267200" y="5410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5" name="Gleichschenkliges Dreieck 34"/>
          <p:cNvSpPr/>
          <p:nvPr/>
        </p:nvSpPr>
        <p:spPr bwMode="auto">
          <a:xfrm rot="5400000">
            <a:off x="3276600" y="5334000"/>
            <a:ext cx="1524000" cy="4572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6" name="Gerade Verbindung 35"/>
          <p:cNvCxnSpPr>
            <a:endCxn id="5" idx="3"/>
          </p:cNvCxnSpPr>
          <p:nvPr/>
        </p:nvCxnSpPr>
        <p:spPr bwMode="auto">
          <a:xfrm>
            <a:off x="5257800" y="5562600"/>
            <a:ext cx="1219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Ellipse 36"/>
          <p:cNvSpPr/>
          <p:nvPr/>
        </p:nvSpPr>
        <p:spPr bwMode="auto">
          <a:xfrm>
            <a:off x="5257800" y="5410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8" name="Gleichschenkliges Dreieck 37"/>
          <p:cNvSpPr/>
          <p:nvPr/>
        </p:nvSpPr>
        <p:spPr bwMode="auto">
          <a:xfrm rot="5400000">
            <a:off x="3810000" y="5334000"/>
            <a:ext cx="2438400" cy="4572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0728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err="1"/>
              <a:t>Volladdierer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8224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6</a:t>
            </a:fld>
            <a:endParaRPr lang="de-DE" altLang="de-DE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588" y="1447800"/>
            <a:ext cx="7362825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Ellipse 3"/>
          <p:cNvSpPr/>
          <p:nvPr/>
        </p:nvSpPr>
        <p:spPr bwMode="auto">
          <a:xfrm>
            <a:off x="1905000" y="5562600"/>
            <a:ext cx="3048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" name="Gerade Verbindung mit Pfeil 5"/>
          <p:cNvCxnSpPr/>
          <p:nvPr/>
        </p:nvCxnSpPr>
        <p:spPr bwMode="auto">
          <a:xfrm flipV="1">
            <a:off x="2209800" y="5638800"/>
            <a:ext cx="91440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30979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err="1"/>
              <a:t>Volladdierer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8224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7</a:t>
            </a:fld>
            <a:endParaRPr lang="de-DE" altLang="de-DE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588" y="1447800"/>
            <a:ext cx="7362825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Ellipse 3"/>
          <p:cNvSpPr/>
          <p:nvPr/>
        </p:nvSpPr>
        <p:spPr bwMode="auto">
          <a:xfrm>
            <a:off x="1371600" y="5181600"/>
            <a:ext cx="3048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" name="Gerade Verbindung mit Pfeil 5"/>
          <p:cNvCxnSpPr/>
          <p:nvPr/>
        </p:nvCxnSpPr>
        <p:spPr bwMode="auto">
          <a:xfrm>
            <a:off x="1676400" y="5410200"/>
            <a:ext cx="1981200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Gleichschenkliges Dreieck 7"/>
          <p:cNvSpPr/>
          <p:nvPr/>
        </p:nvSpPr>
        <p:spPr bwMode="auto">
          <a:xfrm>
            <a:off x="2133600" y="5181600"/>
            <a:ext cx="381000" cy="3810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" name="Gleichschenkliges Dreieck 10"/>
          <p:cNvSpPr/>
          <p:nvPr/>
        </p:nvSpPr>
        <p:spPr bwMode="auto">
          <a:xfrm>
            <a:off x="1600200" y="5181600"/>
            <a:ext cx="381000" cy="3810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" name="Gleichschenkliges Dreieck 11"/>
          <p:cNvSpPr/>
          <p:nvPr/>
        </p:nvSpPr>
        <p:spPr bwMode="auto">
          <a:xfrm>
            <a:off x="1295400" y="5486400"/>
            <a:ext cx="381000" cy="3810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" name="Gleichschenkliges Dreieck 12"/>
          <p:cNvSpPr/>
          <p:nvPr/>
        </p:nvSpPr>
        <p:spPr bwMode="auto">
          <a:xfrm>
            <a:off x="4648200" y="5334000"/>
            <a:ext cx="381000" cy="3810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8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8</a:t>
            </a:fld>
            <a:endParaRPr lang="de-DE" altLang="de-DE"/>
          </a:p>
        </p:txBody>
      </p:sp>
      <p:grpSp>
        <p:nvGrpSpPr>
          <p:cNvPr id="5" name="Gruppieren 4"/>
          <p:cNvGrpSpPr/>
          <p:nvPr/>
        </p:nvGrpSpPr>
        <p:grpSpPr>
          <a:xfrm>
            <a:off x="4607863" y="1981200"/>
            <a:ext cx="571500" cy="457200"/>
            <a:chOff x="1295400" y="4495800"/>
            <a:chExt cx="1143000" cy="914400"/>
          </a:xfrm>
        </p:grpSpPr>
        <p:cxnSp>
          <p:nvCxnSpPr>
            <p:cNvPr id="9" name="Gerade Verbindung 8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" name="Gerade Verbindung 9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" name="Bogen 10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3" name="Gerade Verbindung 12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4" name="Gruppieren 3"/>
          <p:cNvGrpSpPr/>
          <p:nvPr/>
        </p:nvGrpSpPr>
        <p:grpSpPr>
          <a:xfrm>
            <a:off x="5217463" y="1642533"/>
            <a:ext cx="1295400" cy="1786467"/>
            <a:chOff x="2743200" y="4648200"/>
            <a:chExt cx="1371600" cy="1981200"/>
          </a:xfrm>
        </p:grpSpPr>
        <p:sp>
          <p:nvSpPr>
            <p:cNvPr id="15" name="Bogen 14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6" name="Bogen 15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7" name="Gerade Verbindung 16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" name="Gerade Verbindung 17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9" name="Bogen 18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21" name="Gerade Verbindung 20"/>
          <p:cNvCxnSpPr/>
          <p:nvPr/>
        </p:nvCxnSpPr>
        <p:spPr bwMode="auto">
          <a:xfrm>
            <a:off x="5217463" y="2209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6" name="Gruppieren 25"/>
          <p:cNvGrpSpPr/>
          <p:nvPr/>
        </p:nvGrpSpPr>
        <p:grpSpPr>
          <a:xfrm>
            <a:off x="4607863" y="2667000"/>
            <a:ext cx="571500" cy="457200"/>
            <a:chOff x="1295400" y="4495800"/>
            <a:chExt cx="1143000" cy="914400"/>
          </a:xfrm>
        </p:grpSpPr>
        <p:cxnSp>
          <p:nvCxnSpPr>
            <p:cNvPr id="27" name="Gerade Verbindung 26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8" name="Gerade Verbindung 27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9" name="Bogen 28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0" name="Gerade Verbindung 29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31" name="Gerade Verbindung 30"/>
          <p:cNvCxnSpPr/>
          <p:nvPr/>
        </p:nvCxnSpPr>
        <p:spPr bwMode="auto">
          <a:xfrm>
            <a:off x="5217463" y="2895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2" name="Gruppieren 31"/>
          <p:cNvGrpSpPr/>
          <p:nvPr/>
        </p:nvGrpSpPr>
        <p:grpSpPr>
          <a:xfrm>
            <a:off x="3617263" y="2590800"/>
            <a:ext cx="758646" cy="1046238"/>
            <a:chOff x="2743200" y="4648200"/>
            <a:chExt cx="1371600" cy="1981200"/>
          </a:xfrm>
        </p:grpSpPr>
        <p:sp>
          <p:nvSpPr>
            <p:cNvPr id="33" name="Bogen 32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4" name="Bogen 33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5" name="Gerade Verbindung 34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6" name="Gerade Verbindung 35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7" name="Bogen 36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24" name="Gerade Verbindung 23"/>
          <p:cNvCxnSpPr/>
          <p:nvPr/>
        </p:nvCxnSpPr>
        <p:spPr bwMode="auto">
          <a:xfrm>
            <a:off x="4150663" y="2057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/>
          <p:nvPr/>
        </p:nvCxnSpPr>
        <p:spPr bwMode="auto">
          <a:xfrm>
            <a:off x="4150663" y="2362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 Verbindung 40"/>
          <p:cNvCxnSpPr/>
          <p:nvPr/>
        </p:nvCxnSpPr>
        <p:spPr bwMode="auto">
          <a:xfrm>
            <a:off x="4150663" y="2743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3312463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Gerade Verbindung 42"/>
          <p:cNvCxnSpPr/>
          <p:nvPr/>
        </p:nvCxnSpPr>
        <p:spPr bwMode="auto">
          <a:xfrm>
            <a:off x="3312463" y="3200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5" name="Gruppieren 24"/>
          <p:cNvGrpSpPr/>
          <p:nvPr/>
        </p:nvGrpSpPr>
        <p:grpSpPr>
          <a:xfrm>
            <a:off x="7046263" y="2286000"/>
            <a:ext cx="525517" cy="457200"/>
            <a:chOff x="3276600" y="5181600"/>
            <a:chExt cx="1219200" cy="1060704"/>
          </a:xfrm>
        </p:grpSpPr>
        <p:sp>
          <p:nvSpPr>
            <p:cNvPr id="44" name="Ellipse 43"/>
            <p:cNvSpPr/>
            <p:nvPr/>
          </p:nvSpPr>
          <p:spPr bwMode="auto">
            <a:xfrm>
              <a:off x="4191000" y="55626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45" name="Gleichschenkliges Dreieck 44"/>
            <p:cNvSpPr/>
            <p:nvPr/>
          </p:nvSpPr>
          <p:spPr bwMode="auto">
            <a:xfrm rot="5400000">
              <a:off x="3203448" y="52547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46" name="Ellipse 45"/>
          <p:cNvSpPr/>
          <p:nvPr/>
        </p:nvSpPr>
        <p:spPr bwMode="auto">
          <a:xfrm>
            <a:off x="6436663" y="2362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37" name="Gerade Verbindung 14336"/>
          <p:cNvCxnSpPr/>
          <p:nvPr/>
        </p:nvCxnSpPr>
        <p:spPr bwMode="auto">
          <a:xfrm>
            <a:off x="6741463" y="2514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>
            <a:off x="7579663" y="2514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>
            <a:off x="4379263" y="3124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4" name="Gruppieren 53"/>
          <p:cNvGrpSpPr/>
          <p:nvPr/>
        </p:nvGrpSpPr>
        <p:grpSpPr>
          <a:xfrm>
            <a:off x="4607863" y="4038600"/>
            <a:ext cx="571500" cy="457200"/>
            <a:chOff x="1295400" y="4495800"/>
            <a:chExt cx="1143000" cy="914400"/>
          </a:xfrm>
        </p:grpSpPr>
        <p:cxnSp>
          <p:nvCxnSpPr>
            <p:cNvPr id="55" name="Gerade Verbindung 54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6" name="Gerade Verbindung 55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7" name="Bogen 56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58" name="Gerade Verbindung 57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59" name="Gruppieren 58"/>
          <p:cNvGrpSpPr/>
          <p:nvPr/>
        </p:nvGrpSpPr>
        <p:grpSpPr>
          <a:xfrm>
            <a:off x="5217463" y="3699933"/>
            <a:ext cx="1295400" cy="1786467"/>
            <a:chOff x="2743200" y="4648200"/>
            <a:chExt cx="1371600" cy="1981200"/>
          </a:xfrm>
        </p:grpSpPr>
        <p:sp>
          <p:nvSpPr>
            <p:cNvPr id="60" name="Bogen 59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61" name="Bogen 60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62" name="Gerade Verbindung 61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3" name="Gerade Verbindung 62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4" name="Bogen 63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65" name="Gerade Verbindung 64"/>
          <p:cNvCxnSpPr/>
          <p:nvPr/>
        </p:nvCxnSpPr>
        <p:spPr bwMode="auto">
          <a:xfrm>
            <a:off x="5217463" y="4267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6" name="Gruppieren 65"/>
          <p:cNvGrpSpPr/>
          <p:nvPr/>
        </p:nvGrpSpPr>
        <p:grpSpPr>
          <a:xfrm>
            <a:off x="4607863" y="4724400"/>
            <a:ext cx="571500" cy="457200"/>
            <a:chOff x="1295400" y="4495800"/>
            <a:chExt cx="1143000" cy="914400"/>
          </a:xfrm>
        </p:grpSpPr>
        <p:cxnSp>
          <p:nvCxnSpPr>
            <p:cNvPr id="67" name="Gerade Verbindung 66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8" name="Gerade Verbindung 67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9" name="Bogen 68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70" name="Gerade Verbindung 69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71" name="Gerade Verbindung 70"/>
          <p:cNvCxnSpPr/>
          <p:nvPr/>
        </p:nvCxnSpPr>
        <p:spPr bwMode="auto">
          <a:xfrm>
            <a:off x="5217463" y="4953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>
            <a:off x="4150663" y="4114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>
            <a:off x="4150663" y="4419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>
            <a:off x="4150663" y="4724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75" name="Gruppieren 74"/>
          <p:cNvGrpSpPr/>
          <p:nvPr/>
        </p:nvGrpSpPr>
        <p:grpSpPr>
          <a:xfrm>
            <a:off x="7046263" y="4343400"/>
            <a:ext cx="525517" cy="457200"/>
            <a:chOff x="3276600" y="5181600"/>
            <a:chExt cx="1219200" cy="1060704"/>
          </a:xfrm>
        </p:grpSpPr>
        <p:sp>
          <p:nvSpPr>
            <p:cNvPr id="76" name="Ellipse 75"/>
            <p:cNvSpPr/>
            <p:nvPr/>
          </p:nvSpPr>
          <p:spPr bwMode="auto">
            <a:xfrm>
              <a:off x="4191000" y="55626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77" name="Gleichschenkliges Dreieck 76"/>
            <p:cNvSpPr/>
            <p:nvPr/>
          </p:nvSpPr>
          <p:spPr bwMode="auto">
            <a:xfrm rot="5400000">
              <a:off x="3203448" y="52547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78" name="Ellipse 77"/>
          <p:cNvSpPr/>
          <p:nvPr/>
        </p:nvSpPr>
        <p:spPr bwMode="auto">
          <a:xfrm>
            <a:off x="6436663" y="44196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9" name="Gerade Verbindung 78"/>
          <p:cNvCxnSpPr/>
          <p:nvPr/>
        </p:nvCxnSpPr>
        <p:spPr bwMode="auto">
          <a:xfrm>
            <a:off x="6741463" y="4572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Gerade Verbindung 79"/>
          <p:cNvCxnSpPr/>
          <p:nvPr/>
        </p:nvCxnSpPr>
        <p:spPr bwMode="auto">
          <a:xfrm>
            <a:off x="4150663" y="5181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Gerade Verbindung 82"/>
          <p:cNvCxnSpPr/>
          <p:nvPr/>
        </p:nvCxnSpPr>
        <p:spPr bwMode="auto">
          <a:xfrm>
            <a:off x="4150663" y="4953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84" name="Gruppieren 83"/>
          <p:cNvGrpSpPr/>
          <p:nvPr/>
        </p:nvGrpSpPr>
        <p:grpSpPr>
          <a:xfrm>
            <a:off x="3388663" y="3886200"/>
            <a:ext cx="758646" cy="1046238"/>
            <a:chOff x="2743200" y="4648200"/>
            <a:chExt cx="1371600" cy="1981200"/>
          </a:xfrm>
        </p:grpSpPr>
        <p:sp>
          <p:nvSpPr>
            <p:cNvPr id="85" name="Bogen 84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86" name="Bogen 85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87" name="Gerade Verbindung 86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8" name="Gerade Verbindung 87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9" name="Bogen 88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90" name="Gerade Verbindung 89"/>
          <p:cNvCxnSpPr/>
          <p:nvPr/>
        </p:nvCxnSpPr>
        <p:spPr bwMode="auto">
          <a:xfrm>
            <a:off x="3083863" y="4267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Gerade Verbindung 90"/>
          <p:cNvCxnSpPr/>
          <p:nvPr/>
        </p:nvCxnSpPr>
        <p:spPr bwMode="auto">
          <a:xfrm>
            <a:off x="3083863" y="4572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 Verbindung 91"/>
          <p:cNvCxnSpPr/>
          <p:nvPr/>
        </p:nvCxnSpPr>
        <p:spPr bwMode="auto">
          <a:xfrm>
            <a:off x="3083863" y="4419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4" name="Textfeld 93"/>
          <p:cNvSpPr txBox="1"/>
          <p:nvPr/>
        </p:nvSpPr>
        <p:spPr>
          <a:xfrm>
            <a:off x="4150663" y="1828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95" name="Textfeld 94"/>
          <p:cNvSpPr txBox="1"/>
          <p:nvPr/>
        </p:nvSpPr>
        <p:spPr>
          <a:xfrm>
            <a:off x="4150663" y="2133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96" name="Textfeld 95"/>
          <p:cNvSpPr txBox="1"/>
          <p:nvPr/>
        </p:nvSpPr>
        <p:spPr>
          <a:xfrm>
            <a:off x="4087345" y="25146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97" name="Textfeld 96"/>
          <p:cNvSpPr txBox="1"/>
          <p:nvPr/>
        </p:nvSpPr>
        <p:spPr>
          <a:xfrm>
            <a:off x="3375782" y="26670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98" name="Textfeld 97"/>
          <p:cNvSpPr txBox="1"/>
          <p:nvPr/>
        </p:nvSpPr>
        <p:spPr>
          <a:xfrm>
            <a:off x="3388663" y="29718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99" name="Textfeld 98"/>
          <p:cNvSpPr txBox="1"/>
          <p:nvPr/>
        </p:nvSpPr>
        <p:spPr>
          <a:xfrm>
            <a:off x="3083863" y="40386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100" name="Textfeld 99"/>
          <p:cNvSpPr txBox="1"/>
          <p:nvPr/>
        </p:nvSpPr>
        <p:spPr>
          <a:xfrm>
            <a:off x="3160063" y="4267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101" name="Textfeld 100"/>
          <p:cNvSpPr txBox="1"/>
          <p:nvPr/>
        </p:nvSpPr>
        <p:spPr>
          <a:xfrm>
            <a:off x="3160063" y="4419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02" name="Textfeld 101"/>
          <p:cNvSpPr txBox="1"/>
          <p:nvPr/>
        </p:nvSpPr>
        <p:spPr>
          <a:xfrm>
            <a:off x="4150663" y="45720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103" name="Textfeld 102"/>
          <p:cNvSpPr txBox="1"/>
          <p:nvPr/>
        </p:nvSpPr>
        <p:spPr>
          <a:xfrm>
            <a:off x="4226863" y="4800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104" name="Textfeld 103"/>
          <p:cNvSpPr txBox="1"/>
          <p:nvPr/>
        </p:nvSpPr>
        <p:spPr>
          <a:xfrm>
            <a:off x="4226863" y="4953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05" name="Textfeld 104"/>
          <p:cNvSpPr txBox="1"/>
          <p:nvPr/>
        </p:nvSpPr>
        <p:spPr>
          <a:xfrm>
            <a:off x="6512863" y="2590800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</a:t>
            </a:r>
            <a:r>
              <a:rPr lang="de-DE" dirty="0" err="1" smtClean="0"/>
              <a:t>Cout</a:t>
            </a:r>
            <a:endParaRPr lang="de-DE" dirty="0"/>
          </a:p>
        </p:txBody>
      </p:sp>
      <p:sp>
        <p:nvSpPr>
          <p:cNvPr id="106" name="Textfeld 105"/>
          <p:cNvSpPr txBox="1"/>
          <p:nvPr/>
        </p:nvSpPr>
        <p:spPr>
          <a:xfrm>
            <a:off x="7677503" y="2590800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Cout</a:t>
            </a:r>
            <a:endParaRPr lang="de-DE" dirty="0"/>
          </a:p>
        </p:txBody>
      </p:sp>
      <p:sp>
        <p:nvSpPr>
          <p:cNvPr id="107" name="Textfeld 106"/>
          <p:cNvSpPr txBox="1"/>
          <p:nvPr/>
        </p:nvSpPr>
        <p:spPr>
          <a:xfrm>
            <a:off x="6589063" y="4724400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</a:t>
            </a:r>
            <a:r>
              <a:rPr lang="de-DE" dirty="0" err="1" smtClean="0"/>
              <a:t>Sout</a:t>
            </a:r>
            <a:endParaRPr lang="de-DE" dirty="0"/>
          </a:p>
        </p:txBody>
      </p:sp>
      <p:sp>
        <p:nvSpPr>
          <p:cNvPr id="108" name="Textfeld 107"/>
          <p:cNvSpPr txBox="1"/>
          <p:nvPr/>
        </p:nvSpPr>
        <p:spPr>
          <a:xfrm>
            <a:off x="7427263" y="4648200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Sout</a:t>
            </a:r>
            <a:endParaRPr lang="de-DE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828800"/>
            <a:ext cx="171450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810000"/>
            <a:ext cx="2447925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9" name="Freihandform 14348"/>
          <p:cNvSpPr/>
          <p:nvPr/>
        </p:nvSpPr>
        <p:spPr bwMode="auto">
          <a:xfrm>
            <a:off x="3698825" y="2514599"/>
            <a:ext cx="3694568" cy="1607457"/>
          </a:xfrm>
          <a:custGeom>
            <a:avLst/>
            <a:gdLst>
              <a:gd name="connsiteX0" fmla="*/ 3209975 w 3694568"/>
              <a:gd name="connsiteY0" fmla="*/ 0 h 1625600"/>
              <a:gd name="connsiteX1" fmla="*/ 3456718 w 3694568"/>
              <a:gd name="connsiteY1" fmla="*/ 740229 h 1625600"/>
              <a:gd name="connsiteX2" fmla="*/ 249061 w 3694568"/>
              <a:gd name="connsiteY2" fmla="*/ 1219200 h 1625600"/>
              <a:gd name="connsiteX3" fmla="*/ 452261 w 3694568"/>
              <a:gd name="connsiteY3" fmla="*/ 1625600 h 1625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94568" h="1625600">
                <a:moveTo>
                  <a:pt x="3209975" y="0"/>
                </a:moveTo>
                <a:cubicBezTo>
                  <a:pt x="3580089" y="268514"/>
                  <a:pt x="3950204" y="537029"/>
                  <a:pt x="3456718" y="740229"/>
                </a:cubicBezTo>
                <a:cubicBezTo>
                  <a:pt x="2963232" y="943429"/>
                  <a:pt x="749804" y="1071638"/>
                  <a:pt x="249061" y="1219200"/>
                </a:cubicBezTo>
                <a:cubicBezTo>
                  <a:pt x="-251682" y="1366762"/>
                  <a:pt x="100289" y="1496181"/>
                  <a:pt x="452261" y="162560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0903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9</a:t>
            </a:fld>
            <a:endParaRPr lang="de-DE" altLang="de-DE"/>
          </a:p>
        </p:txBody>
      </p:sp>
      <p:grpSp>
        <p:nvGrpSpPr>
          <p:cNvPr id="5" name="Gruppieren 4"/>
          <p:cNvGrpSpPr/>
          <p:nvPr/>
        </p:nvGrpSpPr>
        <p:grpSpPr>
          <a:xfrm>
            <a:off x="4607863" y="1981200"/>
            <a:ext cx="571500" cy="457200"/>
            <a:chOff x="1295400" y="4495800"/>
            <a:chExt cx="1143000" cy="914400"/>
          </a:xfrm>
        </p:grpSpPr>
        <p:cxnSp>
          <p:nvCxnSpPr>
            <p:cNvPr id="9" name="Gerade Verbindung 8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" name="Gerade Verbindung 9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" name="Bogen 10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3" name="Gerade Verbindung 12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4" name="Gruppieren 3"/>
          <p:cNvGrpSpPr/>
          <p:nvPr/>
        </p:nvGrpSpPr>
        <p:grpSpPr>
          <a:xfrm>
            <a:off x="5217463" y="1642533"/>
            <a:ext cx="1295400" cy="1786467"/>
            <a:chOff x="2743200" y="4648200"/>
            <a:chExt cx="1371600" cy="1981200"/>
          </a:xfrm>
        </p:grpSpPr>
        <p:sp>
          <p:nvSpPr>
            <p:cNvPr id="15" name="Bogen 14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6" name="Bogen 15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7" name="Gerade Verbindung 16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" name="Gerade Verbindung 17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9" name="Bogen 18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21" name="Gerade Verbindung 20"/>
          <p:cNvCxnSpPr/>
          <p:nvPr/>
        </p:nvCxnSpPr>
        <p:spPr bwMode="auto">
          <a:xfrm>
            <a:off x="5217463" y="2209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6" name="Gruppieren 25"/>
          <p:cNvGrpSpPr/>
          <p:nvPr/>
        </p:nvGrpSpPr>
        <p:grpSpPr>
          <a:xfrm>
            <a:off x="4607863" y="2667000"/>
            <a:ext cx="571500" cy="457200"/>
            <a:chOff x="1295400" y="4495800"/>
            <a:chExt cx="1143000" cy="914400"/>
          </a:xfrm>
        </p:grpSpPr>
        <p:cxnSp>
          <p:nvCxnSpPr>
            <p:cNvPr id="27" name="Gerade Verbindung 26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8" name="Gerade Verbindung 27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9" name="Bogen 28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0" name="Gerade Verbindung 29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31" name="Gerade Verbindung 30"/>
          <p:cNvCxnSpPr/>
          <p:nvPr/>
        </p:nvCxnSpPr>
        <p:spPr bwMode="auto">
          <a:xfrm>
            <a:off x="5217463" y="2895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2" name="Gruppieren 31"/>
          <p:cNvGrpSpPr/>
          <p:nvPr/>
        </p:nvGrpSpPr>
        <p:grpSpPr>
          <a:xfrm>
            <a:off x="3617263" y="2590800"/>
            <a:ext cx="758646" cy="1046238"/>
            <a:chOff x="2743200" y="4648200"/>
            <a:chExt cx="1371600" cy="1981200"/>
          </a:xfrm>
        </p:grpSpPr>
        <p:sp>
          <p:nvSpPr>
            <p:cNvPr id="33" name="Bogen 32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4" name="Bogen 33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5" name="Gerade Verbindung 34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6" name="Gerade Verbindung 35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7" name="Bogen 36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24" name="Gerade Verbindung 23"/>
          <p:cNvCxnSpPr/>
          <p:nvPr/>
        </p:nvCxnSpPr>
        <p:spPr bwMode="auto">
          <a:xfrm>
            <a:off x="4150663" y="2057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/>
          <p:nvPr/>
        </p:nvCxnSpPr>
        <p:spPr bwMode="auto">
          <a:xfrm>
            <a:off x="4150663" y="2362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 Verbindung 40"/>
          <p:cNvCxnSpPr/>
          <p:nvPr/>
        </p:nvCxnSpPr>
        <p:spPr bwMode="auto">
          <a:xfrm>
            <a:off x="4150663" y="2743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3312463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Gerade Verbindung 42"/>
          <p:cNvCxnSpPr/>
          <p:nvPr/>
        </p:nvCxnSpPr>
        <p:spPr bwMode="auto">
          <a:xfrm>
            <a:off x="3312463" y="3200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5" name="Gruppieren 24"/>
          <p:cNvGrpSpPr/>
          <p:nvPr/>
        </p:nvGrpSpPr>
        <p:grpSpPr>
          <a:xfrm>
            <a:off x="7046263" y="2286000"/>
            <a:ext cx="525517" cy="457200"/>
            <a:chOff x="3276600" y="5181600"/>
            <a:chExt cx="1219200" cy="1060704"/>
          </a:xfrm>
        </p:grpSpPr>
        <p:sp>
          <p:nvSpPr>
            <p:cNvPr id="44" name="Ellipse 43"/>
            <p:cNvSpPr/>
            <p:nvPr/>
          </p:nvSpPr>
          <p:spPr bwMode="auto">
            <a:xfrm>
              <a:off x="4191000" y="55626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45" name="Gleichschenkliges Dreieck 44"/>
            <p:cNvSpPr/>
            <p:nvPr/>
          </p:nvSpPr>
          <p:spPr bwMode="auto">
            <a:xfrm rot="5400000">
              <a:off x="3203448" y="52547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46" name="Ellipse 45"/>
          <p:cNvSpPr/>
          <p:nvPr/>
        </p:nvSpPr>
        <p:spPr bwMode="auto">
          <a:xfrm>
            <a:off x="6436663" y="2362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37" name="Gerade Verbindung 14336"/>
          <p:cNvCxnSpPr/>
          <p:nvPr/>
        </p:nvCxnSpPr>
        <p:spPr bwMode="auto">
          <a:xfrm>
            <a:off x="6741463" y="2514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>
            <a:off x="7579663" y="2514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>
            <a:off x="4379263" y="3124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4" name="Gruppieren 53"/>
          <p:cNvGrpSpPr/>
          <p:nvPr/>
        </p:nvGrpSpPr>
        <p:grpSpPr>
          <a:xfrm>
            <a:off x="4607863" y="4038600"/>
            <a:ext cx="571500" cy="457200"/>
            <a:chOff x="1295400" y="4495800"/>
            <a:chExt cx="1143000" cy="914400"/>
          </a:xfrm>
        </p:grpSpPr>
        <p:cxnSp>
          <p:nvCxnSpPr>
            <p:cNvPr id="55" name="Gerade Verbindung 54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6" name="Gerade Verbindung 55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7" name="Bogen 56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58" name="Gerade Verbindung 57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59" name="Gruppieren 58"/>
          <p:cNvGrpSpPr/>
          <p:nvPr/>
        </p:nvGrpSpPr>
        <p:grpSpPr>
          <a:xfrm>
            <a:off x="5217463" y="3699933"/>
            <a:ext cx="1295400" cy="1786467"/>
            <a:chOff x="2743200" y="4648200"/>
            <a:chExt cx="1371600" cy="1981200"/>
          </a:xfrm>
        </p:grpSpPr>
        <p:sp>
          <p:nvSpPr>
            <p:cNvPr id="60" name="Bogen 59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61" name="Bogen 60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62" name="Gerade Verbindung 61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3" name="Gerade Verbindung 62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4" name="Bogen 63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65" name="Gerade Verbindung 64"/>
          <p:cNvCxnSpPr/>
          <p:nvPr/>
        </p:nvCxnSpPr>
        <p:spPr bwMode="auto">
          <a:xfrm>
            <a:off x="5217463" y="4267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6" name="Gruppieren 65"/>
          <p:cNvGrpSpPr/>
          <p:nvPr/>
        </p:nvGrpSpPr>
        <p:grpSpPr>
          <a:xfrm>
            <a:off x="4607863" y="4724400"/>
            <a:ext cx="571500" cy="457200"/>
            <a:chOff x="1295400" y="4495800"/>
            <a:chExt cx="1143000" cy="914400"/>
          </a:xfrm>
        </p:grpSpPr>
        <p:cxnSp>
          <p:nvCxnSpPr>
            <p:cNvPr id="67" name="Gerade Verbindung 66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8" name="Gerade Verbindung 67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9" name="Bogen 68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70" name="Gerade Verbindung 69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71" name="Gerade Verbindung 70"/>
          <p:cNvCxnSpPr/>
          <p:nvPr/>
        </p:nvCxnSpPr>
        <p:spPr bwMode="auto">
          <a:xfrm>
            <a:off x="5217463" y="4953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>
            <a:off x="4150663" y="4114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>
            <a:off x="4150663" y="4419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>
            <a:off x="4150663" y="4724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75" name="Gruppieren 74"/>
          <p:cNvGrpSpPr/>
          <p:nvPr/>
        </p:nvGrpSpPr>
        <p:grpSpPr>
          <a:xfrm>
            <a:off x="7046263" y="4343400"/>
            <a:ext cx="525517" cy="457200"/>
            <a:chOff x="3276600" y="5181600"/>
            <a:chExt cx="1219200" cy="1060704"/>
          </a:xfrm>
        </p:grpSpPr>
        <p:sp>
          <p:nvSpPr>
            <p:cNvPr id="76" name="Ellipse 75"/>
            <p:cNvSpPr/>
            <p:nvPr/>
          </p:nvSpPr>
          <p:spPr bwMode="auto">
            <a:xfrm>
              <a:off x="4191000" y="55626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77" name="Gleichschenkliges Dreieck 76"/>
            <p:cNvSpPr/>
            <p:nvPr/>
          </p:nvSpPr>
          <p:spPr bwMode="auto">
            <a:xfrm rot="5400000">
              <a:off x="3203448" y="52547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78" name="Ellipse 77"/>
          <p:cNvSpPr/>
          <p:nvPr/>
        </p:nvSpPr>
        <p:spPr bwMode="auto">
          <a:xfrm>
            <a:off x="6436663" y="44196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9" name="Gerade Verbindung 78"/>
          <p:cNvCxnSpPr/>
          <p:nvPr/>
        </p:nvCxnSpPr>
        <p:spPr bwMode="auto">
          <a:xfrm>
            <a:off x="6741463" y="4572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Gerade Verbindung 79"/>
          <p:cNvCxnSpPr/>
          <p:nvPr/>
        </p:nvCxnSpPr>
        <p:spPr bwMode="auto">
          <a:xfrm>
            <a:off x="4150663" y="5181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Gerade Verbindung 82"/>
          <p:cNvCxnSpPr/>
          <p:nvPr/>
        </p:nvCxnSpPr>
        <p:spPr bwMode="auto">
          <a:xfrm>
            <a:off x="4150663" y="4953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84" name="Gruppieren 83"/>
          <p:cNvGrpSpPr/>
          <p:nvPr/>
        </p:nvGrpSpPr>
        <p:grpSpPr>
          <a:xfrm>
            <a:off x="3388663" y="3886200"/>
            <a:ext cx="758646" cy="1046238"/>
            <a:chOff x="2743200" y="4648200"/>
            <a:chExt cx="1371600" cy="1981200"/>
          </a:xfrm>
        </p:grpSpPr>
        <p:sp>
          <p:nvSpPr>
            <p:cNvPr id="85" name="Bogen 84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86" name="Bogen 85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87" name="Gerade Verbindung 86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8" name="Gerade Verbindung 87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9" name="Bogen 88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90" name="Gerade Verbindung 89"/>
          <p:cNvCxnSpPr/>
          <p:nvPr/>
        </p:nvCxnSpPr>
        <p:spPr bwMode="auto">
          <a:xfrm>
            <a:off x="3083863" y="4267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Gerade Verbindung 90"/>
          <p:cNvCxnSpPr/>
          <p:nvPr/>
        </p:nvCxnSpPr>
        <p:spPr bwMode="auto">
          <a:xfrm>
            <a:off x="3083863" y="4572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 Verbindung 91"/>
          <p:cNvCxnSpPr/>
          <p:nvPr/>
        </p:nvCxnSpPr>
        <p:spPr bwMode="auto">
          <a:xfrm>
            <a:off x="3083863" y="4419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4" name="Textfeld 93"/>
          <p:cNvSpPr txBox="1"/>
          <p:nvPr/>
        </p:nvSpPr>
        <p:spPr>
          <a:xfrm>
            <a:off x="4150663" y="1828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95" name="Textfeld 94"/>
          <p:cNvSpPr txBox="1"/>
          <p:nvPr/>
        </p:nvSpPr>
        <p:spPr>
          <a:xfrm>
            <a:off x="4150663" y="2133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96" name="Textfeld 95"/>
          <p:cNvSpPr txBox="1"/>
          <p:nvPr/>
        </p:nvSpPr>
        <p:spPr>
          <a:xfrm>
            <a:off x="4087345" y="25146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97" name="Textfeld 96"/>
          <p:cNvSpPr txBox="1"/>
          <p:nvPr/>
        </p:nvSpPr>
        <p:spPr>
          <a:xfrm>
            <a:off x="3375782" y="26670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98" name="Textfeld 97"/>
          <p:cNvSpPr txBox="1"/>
          <p:nvPr/>
        </p:nvSpPr>
        <p:spPr>
          <a:xfrm>
            <a:off x="3388663" y="29718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99" name="Textfeld 98"/>
          <p:cNvSpPr txBox="1"/>
          <p:nvPr/>
        </p:nvSpPr>
        <p:spPr>
          <a:xfrm>
            <a:off x="3083863" y="40386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100" name="Textfeld 99"/>
          <p:cNvSpPr txBox="1"/>
          <p:nvPr/>
        </p:nvSpPr>
        <p:spPr>
          <a:xfrm>
            <a:off x="3160063" y="4267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101" name="Textfeld 100"/>
          <p:cNvSpPr txBox="1"/>
          <p:nvPr/>
        </p:nvSpPr>
        <p:spPr>
          <a:xfrm>
            <a:off x="3160063" y="4419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02" name="Textfeld 101"/>
          <p:cNvSpPr txBox="1"/>
          <p:nvPr/>
        </p:nvSpPr>
        <p:spPr>
          <a:xfrm>
            <a:off x="4150663" y="45720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103" name="Textfeld 102"/>
          <p:cNvSpPr txBox="1"/>
          <p:nvPr/>
        </p:nvSpPr>
        <p:spPr>
          <a:xfrm>
            <a:off x="4226863" y="4800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104" name="Textfeld 103"/>
          <p:cNvSpPr txBox="1"/>
          <p:nvPr/>
        </p:nvSpPr>
        <p:spPr>
          <a:xfrm>
            <a:off x="4226863" y="4953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05" name="Textfeld 104"/>
          <p:cNvSpPr txBox="1"/>
          <p:nvPr/>
        </p:nvSpPr>
        <p:spPr>
          <a:xfrm>
            <a:off x="6512863" y="2590800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</a:t>
            </a:r>
            <a:r>
              <a:rPr lang="de-DE" dirty="0" err="1" smtClean="0"/>
              <a:t>Cout</a:t>
            </a:r>
            <a:endParaRPr lang="de-DE" dirty="0"/>
          </a:p>
        </p:txBody>
      </p:sp>
      <p:sp>
        <p:nvSpPr>
          <p:cNvPr id="106" name="Textfeld 105"/>
          <p:cNvSpPr txBox="1"/>
          <p:nvPr/>
        </p:nvSpPr>
        <p:spPr>
          <a:xfrm>
            <a:off x="7677503" y="2590800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Cout</a:t>
            </a:r>
            <a:endParaRPr lang="de-DE" dirty="0"/>
          </a:p>
        </p:txBody>
      </p:sp>
      <p:sp>
        <p:nvSpPr>
          <p:cNvPr id="107" name="Textfeld 106"/>
          <p:cNvSpPr txBox="1"/>
          <p:nvPr/>
        </p:nvSpPr>
        <p:spPr>
          <a:xfrm>
            <a:off x="6589063" y="4724400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</a:t>
            </a:r>
            <a:r>
              <a:rPr lang="de-DE" dirty="0" err="1" smtClean="0"/>
              <a:t>Sout</a:t>
            </a:r>
            <a:endParaRPr lang="de-DE" dirty="0"/>
          </a:p>
        </p:txBody>
      </p:sp>
      <p:sp>
        <p:nvSpPr>
          <p:cNvPr id="108" name="Textfeld 107"/>
          <p:cNvSpPr txBox="1"/>
          <p:nvPr/>
        </p:nvSpPr>
        <p:spPr>
          <a:xfrm>
            <a:off x="7427263" y="4648200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Sout</a:t>
            </a:r>
            <a:endParaRPr lang="de-DE" dirty="0"/>
          </a:p>
        </p:txBody>
      </p:sp>
      <p:sp>
        <p:nvSpPr>
          <p:cNvPr id="14344" name="Abgerundetes Rechteck 14343"/>
          <p:cNvSpPr/>
          <p:nvPr/>
        </p:nvSpPr>
        <p:spPr bwMode="auto">
          <a:xfrm>
            <a:off x="3007663" y="1600200"/>
            <a:ext cx="3810000" cy="20574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345" name="Textfeld 14344"/>
          <p:cNvSpPr txBox="1"/>
          <p:nvPr/>
        </p:nvSpPr>
        <p:spPr>
          <a:xfrm>
            <a:off x="3617263" y="1295400"/>
            <a:ext cx="14670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Gemischtes Gatter</a:t>
            </a:r>
            <a:endParaRPr lang="de-DE" dirty="0"/>
          </a:p>
        </p:txBody>
      </p:sp>
      <p:sp>
        <p:nvSpPr>
          <p:cNvPr id="111" name="Abgerundetes Rechteck 110"/>
          <p:cNvSpPr/>
          <p:nvPr/>
        </p:nvSpPr>
        <p:spPr bwMode="auto">
          <a:xfrm>
            <a:off x="3007663" y="3733800"/>
            <a:ext cx="3810000" cy="20574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2" name="Textfeld 111"/>
          <p:cNvSpPr txBox="1"/>
          <p:nvPr/>
        </p:nvSpPr>
        <p:spPr>
          <a:xfrm>
            <a:off x="3617263" y="5562600"/>
            <a:ext cx="14670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Gemischtes Gatter</a:t>
            </a:r>
            <a:endParaRPr lang="de-DE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828800"/>
            <a:ext cx="171450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810000"/>
            <a:ext cx="2447925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9" name="Freihandform 14348"/>
          <p:cNvSpPr/>
          <p:nvPr/>
        </p:nvSpPr>
        <p:spPr bwMode="auto">
          <a:xfrm>
            <a:off x="3698825" y="2514599"/>
            <a:ext cx="3694568" cy="1607457"/>
          </a:xfrm>
          <a:custGeom>
            <a:avLst/>
            <a:gdLst>
              <a:gd name="connsiteX0" fmla="*/ 3209975 w 3694568"/>
              <a:gd name="connsiteY0" fmla="*/ 0 h 1625600"/>
              <a:gd name="connsiteX1" fmla="*/ 3456718 w 3694568"/>
              <a:gd name="connsiteY1" fmla="*/ 740229 h 1625600"/>
              <a:gd name="connsiteX2" fmla="*/ 249061 w 3694568"/>
              <a:gd name="connsiteY2" fmla="*/ 1219200 h 1625600"/>
              <a:gd name="connsiteX3" fmla="*/ 452261 w 3694568"/>
              <a:gd name="connsiteY3" fmla="*/ 1625600 h 1625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94568" h="1625600">
                <a:moveTo>
                  <a:pt x="3209975" y="0"/>
                </a:moveTo>
                <a:cubicBezTo>
                  <a:pt x="3580089" y="268514"/>
                  <a:pt x="3950204" y="537029"/>
                  <a:pt x="3456718" y="740229"/>
                </a:cubicBezTo>
                <a:cubicBezTo>
                  <a:pt x="2963232" y="943429"/>
                  <a:pt x="749804" y="1071638"/>
                  <a:pt x="249061" y="1219200"/>
                </a:cubicBezTo>
                <a:cubicBezTo>
                  <a:pt x="-251682" y="1366762"/>
                  <a:pt x="100289" y="1496181"/>
                  <a:pt x="452261" y="162560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4002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DSSMALL2_2">
  <a:themeElements>
    <a:clrScheme name="SDSSMALL2_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DSSMALL2_2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SDSSMALL2_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SDSSMALL2_2</Template>
  <TotalTime>0</TotalTime>
  <Words>1765</Words>
  <Application>Microsoft Office PowerPoint</Application>
  <PresentationFormat>Bildschirmpräsentation (4:3)</PresentationFormat>
  <Paragraphs>764</Paragraphs>
  <Slides>57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57</vt:i4>
      </vt:variant>
    </vt:vector>
  </HeadingPairs>
  <TitlesOfParts>
    <vt:vector size="58" baseType="lpstr">
      <vt:lpstr>SDSSMALL2_2</vt:lpstr>
      <vt:lpstr>Design digitaler Schaltkreise</vt:lpstr>
      <vt:lpstr>Addition von Binärzahlen</vt:lpstr>
      <vt:lpstr>Addition von Binärzahlen</vt:lpstr>
      <vt:lpstr>PowerPoint-Präsentation</vt:lpstr>
      <vt:lpstr>Halbaddierer</vt:lpstr>
      <vt:lpstr>Volladdierer</vt:lpstr>
      <vt:lpstr>Volladdierer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Optimierung: Polaritätswechsel</vt:lpstr>
      <vt:lpstr>PowerPoint-Präsentation</vt:lpstr>
      <vt:lpstr>PowerPoint-Präsentation</vt:lpstr>
      <vt:lpstr>Optimierung: Polaritätswechsel</vt:lpstr>
      <vt:lpstr>PowerPoint-Präsentation</vt:lpstr>
      <vt:lpstr>PowerPoint-Präsentation</vt:lpstr>
      <vt:lpstr>PowerPoint-Präsentation</vt:lpstr>
      <vt:lpstr>PowerPoint-Präsentation</vt:lpstr>
      <vt:lpstr>Getaktete Schaltungen</vt:lpstr>
      <vt:lpstr>Schieberegister</vt:lpstr>
      <vt:lpstr>Schieberegister</vt:lpstr>
      <vt:lpstr>Schieberegister</vt:lpstr>
      <vt:lpstr>Pipelining</vt:lpstr>
      <vt:lpstr>Pipelining</vt:lpstr>
      <vt:lpstr>Pipelining</vt:lpstr>
      <vt:lpstr>Zähler</vt:lpstr>
      <vt:lpstr>Linear Feedback Shift Register (LFSR)</vt:lpstr>
      <vt:lpstr>Johnson Zähler: Sprungdiagramm</vt:lpstr>
      <vt:lpstr>Zähler aus Schieberegistern: PRBS</vt:lpstr>
      <vt:lpstr>PRBS</vt:lpstr>
      <vt:lpstr>PRBS</vt:lpstr>
      <vt:lpstr>Asynchrone Binärzähler (Ripple Counter)</vt:lpstr>
      <vt:lpstr>Synchrone Binärzähler</vt:lpstr>
      <vt:lpstr>Kürzere synchrone Binärzähler (z.B. BCD Zähler)</vt:lpstr>
      <vt:lpstr>Schnellere Zähler / Addierer</vt:lpstr>
      <vt:lpstr>Gray Zähler: Implementierung</vt:lpstr>
      <vt:lpstr>Gray Zähler: Implementierung</vt:lpstr>
      <vt:lpstr>Gray Zähler: Implementierung</vt:lpstr>
      <vt:lpstr>Grey-Zähler</vt:lpstr>
      <vt:lpstr>Grey-Zähler</vt:lpstr>
      <vt:lpstr>Grey-Zähler</vt:lpstr>
      <vt:lpstr>Grey-Zähler</vt:lpstr>
      <vt:lpstr>Grey-Zähler</vt:lpstr>
      <vt:lpstr>Takt-Baum</vt:lpstr>
      <vt:lpstr>Takt-Baum</vt:lpstr>
      <vt:lpstr>Takt-Baum</vt:lpstr>
      <vt:lpstr>Takt-Baum</vt:lpstr>
      <vt:lpstr>Takt-Baum</vt:lpstr>
    </vt:vector>
  </TitlesOfParts>
  <Company>University Mannheim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Ivan Peric</dc:creator>
  <cp:lastModifiedBy>ivan</cp:lastModifiedBy>
  <cp:revision>1531</cp:revision>
  <dcterms:created xsi:type="dcterms:W3CDTF">2010-08-30T10:07:17Z</dcterms:created>
  <dcterms:modified xsi:type="dcterms:W3CDTF">2016-06-07T09:08:56Z</dcterms:modified>
</cp:coreProperties>
</file>